
<file path=[Content_Types].xml><?xml version="1.0" encoding="utf-8"?>
<Types xmlns="http://schemas.openxmlformats.org/package/2006/content-types">
  <Default Extension="png" ContentType="image/png"/>
  <Default Extension="web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32"/>
  </p:notesMasterIdLst>
  <p:sldIdLst>
    <p:sldId id="256" r:id="rId2"/>
    <p:sldId id="287" r:id="rId3"/>
    <p:sldId id="257" r:id="rId4"/>
    <p:sldId id="258" r:id="rId5"/>
    <p:sldId id="261" r:id="rId6"/>
    <p:sldId id="259" r:id="rId7"/>
    <p:sldId id="260" r:id="rId8"/>
    <p:sldId id="264" r:id="rId9"/>
    <p:sldId id="288" r:id="rId10"/>
    <p:sldId id="265" r:id="rId11"/>
    <p:sldId id="262" r:id="rId12"/>
    <p:sldId id="263" r:id="rId13"/>
    <p:sldId id="266" r:id="rId14"/>
    <p:sldId id="267" r:id="rId15"/>
    <p:sldId id="281" r:id="rId16"/>
    <p:sldId id="269" r:id="rId17"/>
    <p:sldId id="270" r:id="rId18"/>
    <p:sldId id="271" r:id="rId19"/>
    <p:sldId id="280" r:id="rId20"/>
    <p:sldId id="272" r:id="rId21"/>
    <p:sldId id="273" r:id="rId22"/>
    <p:sldId id="274" r:id="rId23"/>
    <p:sldId id="275" r:id="rId24"/>
    <p:sldId id="277" r:id="rId25"/>
    <p:sldId id="276" r:id="rId26"/>
    <p:sldId id="278" r:id="rId27"/>
    <p:sldId id="282" r:id="rId28"/>
    <p:sldId id="283" r:id="rId29"/>
    <p:sldId id="284" r:id="rId30"/>
    <p:sldId id="286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095" autoAdjust="0"/>
  </p:normalViewPr>
  <p:slideViewPr>
    <p:cSldViewPr snapToGrid="0">
      <p:cViewPr>
        <p:scale>
          <a:sx n="66" d="100"/>
          <a:sy n="66" d="100"/>
        </p:scale>
        <p:origin x="668" y="40"/>
      </p:cViewPr>
      <p:guideLst/>
    </p:cSldViewPr>
  </p:slideViewPr>
  <p:outlineViewPr>
    <p:cViewPr>
      <p:scale>
        <a:sx n="33" d="100"/>
        <a:sy n="33" d="100"/>
      </p:scale>
      <p:origin x="0" y="-252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  <p:sld r:id="rId29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4.xml"/><Relationship Id="rId18" Type="http://schemas.openxmlformats.org/officeDocument/2006/relationships/slide" Target="slides/slide19.xml"/><Relationship Id="rId26" Type="http://schemas.openxmlformats.org/officeDocument/2006/relationships/slide" Target="slides/slide27.xml"/><Relationship Id="rId3" Type="http://schemas.openxmlformats.org/officeDocument/2006/relationships/slide" Target="slides/slide3.xml"/><Relationship Id="rId21" Type="http://schemas.openxmlformats.org/officeDocument/2006/relationships/slide" Target="slides/slide22.xml"/><Relationship Id="rId7" Type="http://schemas.openxmlformats.org/officeDocument/2006/relationships/slide" Target="slides/slide7.xml"/><Relationship Id="rId12" Type="http://schemas.openxmlformats.org/officeDocument/2006/relationships/slide" Target="slides/slide13.xml"/><Relationship Id="rId17" Type="http://schemas.openxmlformats.org/officeDocument/2006/relationships/slide" Target="slides/slide18.xml"/><Relationship Id="rId25" Type="http://schemas.openxmlformats.org/officeDocument/2006/relationships/slide" Target="slides/slide26.xml"/><Relationship Id="rId2" Type="http://schemas.openxmlformats.org/officeDocument/2006/relationships/slide" Target="slides/slide2.xml"/><Relationship Id="rId16" Type="http://schemas.openxmlformats.org/officeDocument/2006/relationships/slide" Target="slides/slide17.xml"/><Relationship Id="rId20" Type="http://schemas.openxmlformats.org/officeDocument/2006/relationships/slide" Target="slides/slide21.xml"/><Relationship Id="rId29" Type="http://schemas.openxmlformats.org/officeDocument/2006/relationships/slide" Target="slides/slide30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2.xml"/><Relationship Id="rId24" Type="http://schemas.openxmlformats.org/officeDocument/2006/relationships/slide" Target="slides/slide25.xml"/><Relationship Id="rId5" Type="http://schemas.openxmlformats.org/officeDocument/2006/relationships/slide" Target="slides/slide5.xml"/><Relationship Id="rId15" Type="http://schemas.openxmlformats.org/officeDocument/2006/relationships/slide" Target="slides/slide16.xml"/><Relationship Id="rId23" Type="http://schemas.openxmlformats.org/officeDocument/2006/relationships/slide" Target="slides/slide24.xml"/><Relationship Id="rId28" Type="http://schemas.openxmlformats.org/officeDocument/2006/relationships/slide" Target="slides/slide29.xml"/><Relationship Id="rId10" Type="http://schemas.openxmlformats.org/officeDocument/2006/relationships/slide" Target="slides/slide11.xml"/><Relationship Id="rId19" Type="http://schemas.openxmlformats.org/officeDocument/2006/relationships/slide" Target="slides/slide20.xml"/><Relationship Id="rId4" Type="http://schemas.openxmlformats.org/officeDocument/2006/relationships/slide" Target="slides/slide4.xml"/><Relationship Id="rId9" Type="http://schemas.openxmlformats.org/officeDocument/2006/relationships/slide" Target="slides/slide10.xml"/><Relationship Id="rId14" Type="http://schemas.openxmlformats.org/officeDocument/2006/relationships/slide" Target="slides/slide15.xml"/><Relationship Id="rId22" Type="http://schemas.openxmlformats.org/officeDocument/2006/relationships/slide" Target="slides/slide23.xml"/><Relationship Id="rId27" Type="http://schemas.openxmlformats.org/officeDocument/2006/relationships/slide" Target="slides/slide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E93DA8-E1EB-4E63-8935-2522472BB39F}" type="doc">
      <dgm:prSet loTypeId="urn:microsoft.com/office/officeart/2005/8/layout/orgChart1" loCatId="hierarchy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IN"/>
        </a:p>
      </dgm:t>
    </dgm:pt>
    <dgm:pt modelId="{D30076D7-BC40-4DA0-824B-9C6AF80E632F}">
      <dgm:prSet phldrT="[Text]"/>
      <dgm:spPr/>
      <dgm:t>
        <a:bodyPr/>
        <a:lstStyle/>
        <a:p>
          <a:r>
            <a:rPr lang="en-US" dirty="0" smtClean="0"/>
            <a:t>Significance  of oil</a:t>
          </a:r>
          <a:endParaRPr lang="en-IN" dirty="0"/>
        </a:p>
      </dgm:t>
    </dgm:pt>
    <dgm:pt modelId="{39680197-8332-4E8B-BDAF-BD523940B002}" type="parTrans" cxnId="{645F322B-C4C2-40AC-8459-4BC62F287DF0}">
      <dgm:prSet/>
      <dgm:spPr/>
      <dgm:t>
        <a:bodyPr/>
        <a:lstStyle/>
        <a:p>
          <a:endParaRPr lang="en-IN"/>
        </a:p>
      </dgm:t>
    </dgm:pt>
    <dgm:pt modelId="{FD5EC896-376C-4CEE-AC41-29067D162D3C}" type="sibTrans" cxnId="{645F322B-C4C2-40AC-8459-4BC62F287DF0}">
      <dgm:prSet/>
      <dgm:spPr/>
      <dgm:t>
        <a:bodyPr/>
        <a:lstStyle/>
        <a:p>
          <a:endParaRPr lang="en-IN"/>
        </a:p>
      </dgm:t>
    </dgm:pt>
    <dgm:pt modelId="{B060E82B-0A9A-49BC-A8FC-F5329CC2D455}">
      <dgm:prSet phldrT="[Text]"/>
      <dgm:spPr/>
      <dgm:t>
        <a:bodyPr/>
        <a:lstStyle/>
        <a:p>
          <a:r>
            <a:rPr lang="en-US" dirty="0" smtClean="0"/>
            <a:t>Crucial Commodity: Oil is a fundamental commodity that drives industries worldwide, affecting transportation, energy production, and manufacturing.</a:t>
          </a:r>
          <a:endParaRPr lang="en-IN" dirty="0"/>
        </a:p>
      </dgm:t>
    </dgm:pt>
    <dgm:pt modelId="{0FA8BDF1-14F6-4881-9D2F-5C2D4A3BC023}" type="parTrans" cxnId="{68FFB705-51A1-4961-A0E7-8CAF4E10AD89}">
      <dgm:prSet/>
      <dgm:spPr/>
      <dgm:t>
        <a:bodyPr/>
        <a:lstStyle/>
        <a:p>
          <a:endParaRPr lang="en-IN"/>
        </a:p>
      </dgm:t>
    </dgm:pt>
    <dgm:pt modelId="{46F0DE1E-F4B3-4FAC-BA97-081C3D6198EE}" type="sibTrans" cxnId="{68FFB705-51A1-4961-A0E7-8CAF4E10AD89}">
      <dgm:prSet/>
      <dgm:spPr/>
      <dgm:t>
        <a:bodyPr/>
        <a:lstStyle/>
        <a:p>
          <a:endParaRPr lang="en-IN"/>
        </a:p>
      </dgm:t>
    </dgm:pt>
    <dgm:pt modelId="{E7E0DE91-C830-4F16-A22F-AE0EB0C9E6C3}">
      <dgm:prSet phldrT="[Text]"/>
      <dgm:spPr/>
      <dgm:t>
        <a:bodyPr/>
        <a:lstStyle/>
        <a:p>
          <a:r>
            <a:rPr lang="en-US" dirty="0" smtClean="0"/>
            <a:t>Economic Indicator: Fluctuations in oil prices influence inflation, interest rates, and economic stability globally.
</a:t>
          </a:r>
          <a:endParaRPr lang="en-IN" dirty="0"/>
        </a:p>
      </dgm:t>
    </dgm:pt>
    <dgm:pt modelId="{5A829BC6-4CA5-4561-A59D-4966388BADD6}" type="parTrans" cxnId="{74AF2B42-584D-4812-BE75-4F4D971DEEBF}">
      <dgm:prSet/>
      <dgm:spPr/>
      <dgm:t>
        <a:bodyPr/>
        <a:lstStyle/>
        <a:p>
          <a:endParaRPr lang="en-IN"/>
        </a:p>
      </dgm:t>
    </dgm:pt>
    <dgm:pt modelId="{0E9D7289-A97C-4F05-B8A0-0C3FAAF471D0}" type="sibTrans" cxnId="{74AF2B42-584D-4812-BE75-4F4D971DEEBF}">
      <dgm:prSet/>
      <dgm:spPr/>
      <dgm:t>
        <a:bodyPr/>
        <a:lstStyle/>
        <a:p>
          <a:endParaRPr lang="en-IN"/>
        </a:p>
      </dgm:t>
    </dgm:pt>
    <dgm:pt modelId="{44B5D1F7-8CA7-42EF-95C6-E1677AB493A9}">
      <dgm:prSet phldrT="[Text]"/>
      <dgm:spPr/>
      <dgm:t>
        <a:bodyPr/>
        <a:lstStyle/>
        <a:p>
          <a:r>
            <a:rPr lang="en-US" dirty="0" smtClean="0"/>
            <a:t>Geopolitical Impact: Changes in oil prices often reflect geopolitical events, making it a sensitive economic indicator that impacts both developed and developing nations.
</a:t>
          </a:r>
          <a:endParaRPr lang="en-IN" dirty="0"/>
        </a:p>
      </dgm:t>
    </dgm:pt>
    <dgm:pt modelId="{E0F65F5D-942C-461A-9098-0BC22FFD1B20}" type="parTrans" cxnId="{87692EFD-CFA9-4A65-B537-24A78A469C71}">
      <dgm:prSet/>
      <dgm:spPr/>
      <dgm:t>
        <a:bodyPr/>
        <a:lstStyle/>
        <a:p>
          <a:endParaRPr lang="en-IN"/>
        </a:p>
      </dgm:t>
    </dgm:pt>
    <dgm:pt modelId="{7ABF4088-6B33-49DC-B3AF-E2EC18FED4F7}" type="sibTrans" cxnId="{87692EFD-CFA9-4A65-B537-24A78A469C71}">
      <dgm:prSet/>
      <dgm:spPr/>
      <dgm:t>
        <a:bodyPr/>
        <a:lstStyle/>
        <a:p>
          <a:endParaRPr lang="en-IN"/>
        </a:p>
      </dgm:t>
    </dgm:pt>
    <dgm:pt modelId="{C1B08546-88BA-448C-813F-AA2EF123AFAD}" type="pres">
      <dgm:prSet presAssocID="{5BE93DA8-E1EB-4E63-8935-2522472BB39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B7103A99-9E5D-4324-BB74-196173226DAF}" type="pres">
      <dgm:prSet presAssocID="{D30076D7-BC40-4DA0-824B-9C6AF80E632F}" presName="hierRoot1" presStyleCnt="0">
        <dgm:presLayoutVars>
          <dgm:hierBranch val="init"/>
        </dgm:presLayoutVars>
      </dgm:prSet>
      <dgm:spPr/>
    </dgm:pt>
    <dgm:pt modelId="{8D61255F-126D-4D0B-9AC3-0FA48F498494}" type="pres">
      <dgm:prSet presAssocID="{D30076D7-BC40-4DA0-824B-9C6AF80E632F}" presName="rootComposite1" presStyleCnt="0"/>
      <dgm:spPr/>
    </dgm:pt>
    <dgm:pt modelId="{58011D5B-24BD-45A2-91BC-75B566418BCB}" type="pres">
      <dgm:prSet presAssocID="{D30076D7-BC40-4DA0-824B-9C6AF80E632F}" presName="rootText1" presStyleLbl="node0" presStyleIdx="0" presStyleCnt="1" custScaleY="108450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23E9D845-172F-4D4E-9409-4013B5CEB5FD}" type="pres">
      <dgm:prSet presAssocID="{D30076D7-BC40-4DA0-824B-9C6AF80E632F}" presName="rootConnector1" presStyleLbl="node1" presStyleIdx="0" presStyleCnt="0"/>
      <dgm:spPr/>
      <dgm:t>
        <a:bodyPr/>
        <a:lstStyle/>
        <a:p>
          <a:endParaRPr lang="en-IN"/>
        </a:p>
      </dgm:t>
    </dgm:pt>
    <dgm:pt modelId="{F6092474-A235-48A0-AE32-B6D75F106B9A}" type="pres">
      <dgm:prSet presAssocID="{D30076D7-BC40-4DA0-824B-9C6AF80E632F}" presName="hierChild2" presStyleCnt="0"/>
      <dgm:spPr/>
    </dgm:pt>
    <dgm:pt modelId="{F8EB2A2A-D10A-43F1-8F0F-912F6B33ED23}" type="pres">
      <dgm:prSet presAssocID="{0FA8BDF1-14F6-4881-9D2F-5C2D4A3BC023}" presName="Name37" presStyleLbl="parChTrans1D2" presStyleIdx="0" presStyleCnt="3"/>
      <dgm:spPr/>
      <dgm:t>
        <a:bodyPr/>
        <a:lstStyle/>
        <a:p>
          <a:endParaRPr lang="en-IN"/>
        </a:p>
      </dgm:t>
    </dgm:pt>
    <dgm:pt modelId="{A4490899-EB9A-41B1-92D1-AD3A9FFA3AAE}" type="pres">
      <dgm:prSet presAssocID="{B060E82B-0A9A-49BC-A8FC-F5329CC2D455}" presName="hierRoot2" presStyleCnt="0">
        <dgm:presLayoutVars>
          <dgm:hierBranch val="init"/>
        </dgm:presLayoutVars>
      </dgm:prSet>
      <dgm:spPr/>
    </dgm:pt>
    <dgm:pt modelId="{8AB7A9CE-4500-4668-8B9D-14E99D401629}" type="pres">
      <dgm:prSet presAssocID="{B060E82B-0A9A-49BC-A8FC-F5329CC2D455}" presName="rootComposite" presStyleCnt="0"/>
      <dgm:spPr/>
    </dgm:pt>
    <dgm:pt modelId="{68289980-07CC-4F8D-8228-3DA1FE3CF387}" type="pres">
      <dgm:prSet presAssocID="{B060E82B-0A9A-49BC-A8FC-F5329CC2D455}" presName="rootText" presStyleLbl="node2" presStyleIdx="0" presStyleCnt="3" custScaleY="94867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C98144CC-D435-4EE0-8810-88694941259C}" type="pres">
      <dgm:prSet presAssocID="{B060E82B-0A9A-49BC-A8FC-F5329CC2D455}" presName="rootConnector" presStyleLbl="node2" presStyleIdx="0" presStyleCnt="3"/>
      <dgm:spPr/>
      <dgm:t>
        <a:bodyPr/>
        <a:lstStyle/>
        <a:p>
          <a:endParaRPr lang="en-IN"/>
        </a:p>
      </dgm:t>
    </dgm:pt>
    <dgm:pt modelId="{4CEEDE95-B6E5-41BE-99AD-A68E49E4C7EE}" type="pres">
      <dgm:prSet presAssocID="{B060E82B-0A9A-49BC-A8FC-F5329CC2D455}" presName="hierChild4" presStyleCnt="0"/>
      <dgm:spPr/>
    </dgm:pt>
    <dgm:pt modelId="{0F498D31-DB73-4A29-AC17-3EF1ACEF811F}" type="pres">
      <dgm:prSet presAssocID="{B060E82B-0A9A-49BC-A8FC-F5329CC2D455}" presName="hierChild5" presStyleCnt="0"/>
      <dgm:spPr/>
    </dgm:pt>
    <dgm:pt modelId="{E2D9F22F-3174-4137-8B3A-CDB2931546CA}" type="pres">
      <dgm:prSet presAssocID="{5A829BC6-4CA5-4561-A59D-4966388BADD6}" presName="Name37" presStyleLbl="parChTrans1D2" presStyleIdx="1" presStyleCnt="3"/>
      <dgm:spPr/>
      <dgm:t>
        <a:bodyPr/>
        <a:lstStyle/>
        <a:p>
          <a:endParaRPr lang="en-IN"/>
        </a:p>
      </dgm:t>
    </dgm:pt>
    <dgm:pt modelId="{6DEAB160-EA76-4FB4-9C9E-8B6D85614F9F}" type="pres">
      <dgm:prSet presAssocID="{E7E0DE91-C830-4F16-A22F-AE0EB0C9E6C3}" presName="hierRoot2" presStyleCnt="0">
        <dgm:presLayoutVars>
          <dgm:hierBranch val="init"/>
        </dgm:presLayoutVars>
      </dgm:prSet>
      <dgm:spPr/>
    </dgm:pt>
    <dgm:pt modelId="{05EB7EDE-265D-4A70-9819-170A4C4D0307}" type="pres">
      <dgm:prSet presAssocID="{E7E0DE91-C830-4F16-A22F-AE0EB0C9E6C3}" presName="rootComposite" presStyleCnt="0"/>
      <dgm:spPr/>
    </dgm:pt>
    <dgm:pt modelId="{3F5BF958-B277-4D1A-86EA-4FBA03A39F53}" type="pres">
      <dgm:prSet presAssocID="{E7E0DE91-C830-4F16-A22F-AE0EB0C9E6C3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12B22BD0-BEE3-4030-833A-E3E502147C26}" type="pres">
      <dgm:prSet presAssocID="{E7E0DE91-C830-4F16-A22F-AE0EB0C9E6C3}" presName="rootConnector" presStyleLbl="node2" presStyleIdx="1" presStyleCnt="3"/>
      <dgm:spPr/>
      <dgm:t>
        <a:bodyPr/>
        <a:lstStyle/>
        <a:p>
          <a:endParaRPr lang="en-IN"/>
        </a:p>
      </dgm:t>
    </dgm:pt>
    <dgm:pt modelId="{CB4606A9-6706-4483-A0C0-4F55F3F0E196}" type="pres">
      <dgm:prSet presAssocID="{E7E0DE91-C830-4F16-A22F-AE0EB0C9E6C3}" presName="hierChild4" presStyleCnt="0"/>
      <dgm:spPr/>
    </dgm:pt>
    <dgm:pt modelId="{30E6CFEC-FF82-48BB-95E5-9C1AB743C385}" type="pres">
      <dgm:prSet presAssocID="{E7E0DE91-C830-4F16-A22F-AE0EB0C9E6C3}" presName="hierChild5" presStyleCnt="0"/>
      <dgm:spPr/>
    </dgm:pt>
    <dgm:pt modelId="{59BA4C17-0C66-47CA-895F-8B09ECC70677}" type="pres">
      <dgm:prSet presAssocID="{E0F65F5D-942C-461A-9098-0BC22FFD1B20}" presName="Name37" presStyleLbl="parChTrans1D2" presStyleIdx="2" presStyleCnt="3"/>
      <dgm:spPr/>
      <dgm:t>
        <a:bodyPr/>
        <a:lstStyle/>
        <a:p>
          <a:endParaRPr lang="en-IN"/>
        </a:p>
      </dgm:t>
    </dgm:pt>
    <dgm:pt modelId="{6D6DBA3B-17CA-4B83-95D1-3F5C66967EBE}" type="pres">
      <dgm:prSet presAssocID="{44B5D1F7-8CA7-42EF-95C6-E1677AB493A9}" presName="hierRoot2" presStyleCnt="0">
        <dgm:presLayoutVars>
          <dgm:hierBranch val="init"/>
        </dgm:presLayoutVars>
      </dgm:prSet>
      <dgm:spPr/>
    </dgm:pt>
    <dgm:pt modelId="{74C508D7-3928-45A7-A489-7408288E0011}" type="pres">
      <dgm:prSet presAssocID="{44B5D1F7-8CA7-42EF-95C6-E1677AB493A9}" presName="rootComposite" presStyleCnt="0"/>
      <dgm:spPr/>
    </dgm:pt>
    <dgm:pt modelId="{9E58151C-99A1-4DC5-8BBD-13867AC3F60E}" type="pres">
      <dgm:prSet presAssocID="{44B5D1F7-8CA7-42EF-95C6-E1677AB493A9}" presName="rootText" presStyleLbl="node2" presStyleIdx="2" presStyleCnt="3" custAng="0" custScaleY="114357" custLinFactNeighborY="-6460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5EBEF4F4-800C-477A-BBE2-DA5D9DB7F201}" type="pres">
      <dgm:prSet presAssocID="{44B5D1F7-8CA7-42EF-95C6-E1677AB493A9}" presName="rootConnector" presStyleLbl="node2" presStyleIdx="2" presStyleCnt="3"/>
      <dgm:spPr/>
      <dgm:t>
        <a:bodyPr/>
        <a:lstStyle/>
        <a:p>
          <a:endParaRPr lang="en-IN"/>
        </a:p>
      </dgm:t>
    </dgm:pt>
    <dgm:pt modelId="{2B18846A-1082-4A47-900B-6003D98EB1BA}" type="pres">
      <dgm:prSet presAssocID="{44B5D1F7-8CA7-42EF-95C6-E1677AB493A9}" presName="hierChild4" presStyleCnt="0"/>
      <dgm:spPr/>
    </dgm:pt>
    <dgm:pt modelId="{D1E8B72C-0572-422C-BF85-CCDC49FF54A1}" type="pres">
      <dgm:prSet presAssocID="{44B5D1F7-8CA7-42EF-95C6-E1677AB493A9}" presName="hierChild5" presStyleCnt="0"/>
      <dgm:spPr/>
    </dgm:pt>
    <dgm:pt modelId="{ED92D504-ADAF-41A3-A310-AB01F35C005E}" type="pres">
      <dgm:prSet presAssocID="{D30076D7-BC40-4DA0-824B-9C6AF80E632F}" presName="hierChild3" presStyleCnt="0"/>
      <dgm:spPr/>
    </dgm:pt>
  </dgm:ptLst>
  <dgm:cxnLst>
    <dgm:cxn modelId="{D8522C4E-83AD-4D24-BB84-194BDABF16BC}" type="presOf" srcId="{5BE93DA8-E1EB-4E63-8935-2522472BB39F}" destId="{C1B08546-88BA-448C-813F-AA2EF123AFAD}" srcOrd="0" destOrd="0" presId="urn:microsoft.com/office/officeart/2005/8/layout/orgChart1"/>
    <dgm:cxn modelId="{74AF2B42-584D-4812-BE75-4F4D971DEEBF}" srcId="{D30076D7-BC40-4DA0-824B-9C6AF80E632F}" destId="{E7E0DE91-C830-4F16-A22F-AE0EB0C9E6C3}" srcOrd="1" destOrd="0" parTransId="{5A829BC6-4CA5-4561-A59D-4966388BADD6}" sibTransId="{0E9D7289-A97C-4F05-B8A0-0C3FAAF471D0}"/>
    <dgm:cxn modelId="{1C8DAA0E-CEF2-4440-8051-68857F1387B0}" type="presOf" srcId="{0FA8BDF1-14F6-4881-9D2F-5C2D4A3BC023}" destId="{F8EB2A2A-D10A-43F1-8F0F-912F6B33ED23}" srcOrd="0" destOrd="0" presId="urn:microsoft.com/office/officeart/2005/8/layout/orgChart1"/>
    <dgm:cxn modelId="{87692EFD-CFA9-4A65-B537-24A78A469C71}" srcId="{D30076D7-BC40-4DA0-824B-9C6AF80E632F}" destId="{44B5D1F7-8CA7-42EF-95C6-E1677AB493A9}" srcOrd="2" destOrd="0" parTransId="{E0F65F5D-942C-461A-9098-0BC22FFD1B20}" sibTransId="{7ABF4088-6B33-49DC-B3AF-E2EC18FED4F7}"/>
    <dgm:cxn modelId="{7E8963A1-7BCB-402F-A136-C1BCCB8ADD94}" type="presOf" srcId="{5A829BC6-4CA5-4561-A59D-4966388BADD6}" destId="{E2D9F22F-3174-4137-8B3A-CDB2931546CA}" srcOrd="0" destOrd="0" presId="urn:microsoft.com/office/officeart/2005/8/layout/orgChart1"/>
    <dgm:cxn modelId="{4412DD9F-DA7F-4BB2-BFA7-4ABC0E15DB10}" type="presOf" srcId="{44B5D1F7-8CA7-42EF-95C6-E1677AB493A9}" destId="{5EBEF4F4-800C-477A-BBE2-DA5D9DB7F201}" srcOrd="1" destOrd="0" presId="urn:microsoft.com/office/officeart/2005/8/layout/orgChart1"/>
    <dgm:cxn modelId="{C8AE3121-C7F6-4C9B-AF5E-02EA7589794D}" type="presOf" srcId="{B060E82B-0A9A-49BC-A8FC-F5329CC2D455}" destId="{68289980-07CC-4F8D-8228-3DA1FE3CF387}" srcOrd="0" destOrd="0" presId="urn:microsoft.com/office/officeart/2005/8/layout/orgChart1"/>
    <dgm:cxn modelId="{BAE0099F-2F36-41E1-A9B8-502B2C25BF4E}" type="presOf" srcId="{B060E82B-0A9A-49BC-A8FC-F5329CC2D455}" destId="{C98144CC-D435-4EE0-8810-88694941259C}" srcOrd="1" destOrd="0" presId="urn:microsoft.com/office/officeart/2005/8/layout/orgChart1"/>
    <dgm:cxn modelId="{FD7251CC-185F-4DB0-B48C-6CC294FB6F88}" type="presOf" srcId="{E7E0DE91-C830-4F16-A22F-AE0EB0C9E6C3}" destId="{12B22BD0-BEE3-4030-833A-E3E502147C26}" srcOrd="1" destOrd="0" presId="urn:microsoft.com/office/officeart/2005/8/layout/orgChart1"/>
    <dgm:cxn modelId="{674779CB-397E-455A-8D02-2E77E89D2515}" type="presOf" srcId="{D30076D7-BC40-4DA0-824B-9C6AF80E632F}" destId="{23E9D845-172F-4D4E-9409-4013B5CEB5FD}" srcOrd="1" destOrd="0" presId="urn:microsoft.com/office/officeart/2005/8/layout/orgChart1"/>
    <dgm:cxn modelId="{10B987F2-1224-4477-83C7-60C15AD07F1C}" type="presOf" srcId="{44B5D1F7-8CA7-42EF-95C6-E1677AB493A9}" destId="{9E58151C-99A1-4DC5-8BBD-13867AC3F60E}" srcOrd="0" destOrd="0" presId="urn:microsoft.com/office/officeart/2005/8/layout/orgChart1"/>
    <dgm:cxn modelId="{C7EBC789-5D22-4460-AFF5-4BC3256412A9}" type="presOf" srcId="{D30076D7-BC40-4DA0-824B-9C6AF80E632F}" destId="{58011D5B-24BD-45A2-91BC-75B566418BCB}" srcOrd="0" destOrd="0" presId="urn:microsoft.com/office/officeart/2005/8/layout/orgChart1"/>
    <dgm:cxn modelId="{B9342385-7374-4981-A7DB-79D271CFD2C3}" type="presOf" srcId="{E0F65F5D-942C-461A-9098-0BC22FFD1B20}" destId="{59BA4C17-0C66-47CA-895F-8B09ECC70677}" srcOrd="0" destOrd="0" presId="urn:microsoft.com/office/officeart/2005/8/layout/orgChart1"/>
    <dgm:cxn modelId="{645F322B-C4C2-40AC-8459-4BC62F287DF0}" srcId="{5BE93DA8-E1EB-4E63-8935-2522472BB39F}" destId="{D30076D7-BC40-4DA0-824B-9C6AF80E632F}" srcOrd="0" destOrd="0" parTransId="{39680197-8332-4E8B-BDAF-BD523940B002}" sibTransId="{FD5EC896-376C-4CEE-AC41-29067D162D3C}"/>
    <dgm:cxn modelId="{B38925B5-D7E5-41B3-A150-CB67B8B49093}" type="presOf" srcId="{E7E0DE91-C830-4F16-A22F-AE0EB0C9E6C3}" destId="{3F5BF958-B277-4D1A-86EA-4FBA03A39F53}" srcOrd="0" destOrd="0" presId="urn:microsoft.com/office/officeart/2005/8/layout/orgChart1"/>
    <dgm:cxn modelId="{68FFB705-51A1-4961-A0E7-8CAF4E10AD89}" srcId="{D30076D7-BC40-4DA0-824B-9C6AF80E632F}" destId="{B060E82B-0A9A-49BC-A8FC-F5329CC2D455}" srcOrd="0" destOrd="0" parTransId="{0FA8BDF1-14F6-4881-9D2F-5C2D4A3BC023}" sibTransId="{46F0DE1E-F4B3-4FAC-BA97-081C3D6198EE}"/>
    <dgm:cxn modelId="{B927D353-804C-4C6F-947B-778E56216656}" type="presParOf" srcId="{C1B08546-88BA-448C-813F-AA2EF123AFAD}" destId="{B7103A99-9E5D-4324-BB74-196173226DAF}" srcOrd="0" destOrd="0" presId="urn:microsoft.com/office/officeart/2005/8/layout/orgChart1"/>
    <dgm:cxn modelId="{780F4A12-183F-4A16-AF74-072E47D70863}" type="presParOf" srcId="{B7103A99-9E5D-4324-BB74-196173226DAF}" destId="{8D61255F-126D-4D0B-9AC3-0FA48F498494}" srcOrd="0" destOrd="0" presId="urn:microsoft.com/office/officeart/2005/8/layout/orgChart1"/>
    <dgm:cxn modelId="{5DFE39EF-BA46-4185-B01E-CE5405DA16DC}" type="presParOf" srcId="{8D61255F-126D-4D0B-9AC3-0FA48F498494}" destId="{58011D5B-24BD-45A2-91BC-75B566418BCB}" srcOrd="0" destOrd="0" presId="urn:microsoft.com/office/officeart/2005/8/layout/orgChart1"/>
    <dgm:cxn modelId="{7430BB1C-D51E-44AF-88EF-FDA016C3EBFD}" type="presParOf" srcId="{8D61255F-126D-4D0B-9AC3-0FA48F498494}" destId="{23E9D845-172F-4D4E-9409-4013B5CEB5FD}" srcOrd="1" destOrd="0" presId="urn:microsoft.com/office/officeart/2005/8/layout/orgChart1"/>
    <dgm:cxn modelId="{00C7AA25-380C-4FB1-B085-7F24964335B3}" type="presParOf" srcId="{B7103A99-9E5D-4324-BB74-196173226DAF}" destId="{F6092474-A235-48A0-AE32-B6D75F106B9A}" srcOrd="1" destOrd="0" presId="urn:microsoft.com/office/officeart/2005/8/layout/orgChart1"/>
    <dgm:cxn modelId="{C25F415E-7B7A-4EBF-9141-D23432DD448D}" type="presParOf" srcId="{F6092474-A235-48A0-AE32-B6D75F106B9A}" destId="{F8EB2A2A-D10A-43F1-8F0F-912F6B33ED23}" srcOrd="0" destOrd="0" presId="urn:microsoft.com/office/officeart/2005/8/layout/orgChart1"/>
    <dgm:cxn modelId="{96A23CF2-EEC1-459F-B92C-D22EFAE791F8}" type="presParOf" srcId="{F6092474-A235-48A0-AE32-B6D75F106B9A}" destId="{A4490899-EB9A-41B1-92D1-AD3A9FFA3AAE}" srcOrd="1" destOrd="0" presId="urn:microsoft.com/office/officeart/2005/8/layout/orgChart1"/>
    <dgm:cxn modelId="{F37B625E-4B39-4B54-A3EC-6F0B4D07C009}" type="presParOf" srcId="{A4490899-EB9A-41B1-92D1-AD3A9FFA3AAE}" destId="{8AB7A9CE-4500-4668-8B9D-14E99D401629}" srcOrd="0" destOrd="0" presId="urn:microsoft.com/office/officeart/2005/8/layout/orgChart1"/>
    <dgm:cxn modelId="{CB0B74CE-F7FB-43FF-8DF5-376B5F7DA1A1}" type="presParOf" srcId="{8AB7A9CE-4500-4668-8B9D-14E99D401629}" destId="{68289980-07CC-4F8D-8228-3DA1FE3CF387}" srcOrd="0" destOrd="0" presId="urn:microsoft.com/office/officeart/2005/8/layout/orgChart1"/>
    <dgm:cxn modelId="{9F9C60B2-C0DC-46F0-B554-3A2253ECF13F}" type="presParOf" srcId="{8AB7A9CE-4500-4668-8B9D-14E99D401629}" destId="{C98144CC-D435-4EE0-8810-88694941259C}" srcOrd="1" destOrd="0" presId="urn:microsoft.com/office/officeart/2005/8/layout/orgChart1"/>
    <dgm:cxn modelId="{C65A29AA-5636-43F7-ADC2-6E2D40A181B5}" type="presParOf" srcId="{A4490899-EB9A-41B1-92D1-AD3A9FFA3AAE}" destId="{4CEEDE95-B6E5-41BE-99AD-A68E49E4C7EE}" srcOrd="1" destOrd="0" presId="urn:microsoft.com/office/officeart/2005/8/layout/orgChart1"/>
    <dgm:cxn modelId="{1C23FAEB-E3EA-4DDD-9305-92520BA2F92E}" type="presParOf" srcId="{A4490899-EB9A-41B1-92D1-AD3A9FFA3AAE}" destId="{0F498D31-DB73-4A29-AC17-3EF1ACEF811F}" srcOrd="2" destOrd="0" presId="urn:microsoft.com/office/officeart/2005/8/layout/orgChart1"/>
    <dgm:cxn modelId="{665FE4FD-6B8B-4A48-B9D0-191EEDA85DF2}" type="presParOf" srcId="{F6092474-A235-48A0-AE32-B6D75F106B9A}" destId="{E2D9F22F-3174-4137-8B3A-CDB2931546CA}" srcOrd="2" destOrd="0" presId="urn:microsoft.com/office/officeart/2005/8/layout/orgChart1"/>
    <dgm:cxn modelId="{4D08D6A8-12B5-4BFF-B2E9-DD48E52885A4}" type="presParOf" srcId="{F6092474-A235-48A0-AE32-B6D75F106B9A}" destId="{6DEAB160-EA76-4FB4-9C9E-8B6D85614F9F}" srcOrd="3" destOrd="0" presId="urn:microsoft.com/office/officeart/2005/8/layout/orgChart1"/>
    <dgm:cxn modelId="{2B353A0B-2B04-4235-9DBF-A940BA81DDB9}" type="presParOf" srcId="{6DEAB160-EA76-4FB4-9C9E-8B6D85614F9F}" destId="{05EB7EDE-265D-4A70-9819-170A4C4D0307}" srcOrd="0" destOrd="0" presId="urn:microsoft.com/office/officeart/2005/8/layout/orgChart1"/>
    <dgm:cxn modelId="{37620800-ED96-490F-82F8-17A77B3ED48A}" type="presParOf" srcId="{05EB7EDE-265D-4A70-9819-170A4C4D0307}" destId="{3F5BF958-B277-4D1A-86EA-4FBA03A39F53}" srcOrd="0" destOrd="0" presId="urn:microsoft.com/office/officeart/2005/8/layout/orgChart1"/>
    <dgm:cxn modelId="{E40901C0-BE24-4FDC-A1A7-A646CACE9B4D}" type="presParOf" srcId="{05EB7EDE-265D-4A70-9819-170A4C4D0307}" destId="{12B22BD0-BEE3-4030-833A-E3E502147C26}" srcOrd="1" destOrd="0" presId="urn:microsoft.com/office/officeart/2005/8/layout/orgChart1"/>
    <dgm:cxn modelId="{71949358-5CB2-4A12-9E3A-A3C372B6FF6D}" type="presParOf" srcId="{6DEAB160-EA76-4FB4-9C9E-8B6D85614F9F}" destId="{CB4606A9-6706-4483-A0C0-4F55F3F0E196}" srcOrd="1" destOrd="0" presId="urn:microsoft.com/office/officeart/2005/8/layout/orgChart1"/>
    <dgm:cxn modelId="{EBF6FB14-898B-467E-B30B-0B447F0B94F9}" type="presParOf" srcId="{6DEAB160-EA76-4FB4-9C9E-8B6D85614F9F}" destId="{30E6CFEC-FF82-48BB-95E5-9C1AB743C385}" srcOrd="2" destOrd="0" presId="urn:microsoft.com/office/officeart/2005/8/layout/orgChart1"/>
    <dgm:cxn modelId="{372BBFBB-9FE7-4178-9304-338AD26A0AA8}" type="presParOf" srcId="{F6092474-A235-48A0-AE32-B6D75F106B9A}" destId="{59BA4C17-0C66-47CA-895F-8B09ECC70677}" srcOrd="4" destOrd="0" presId="urn:microsoft.com/office/officeart/2005/8/layout/orgChart1"/>
    <dgm:cxn modelId="{17B829D5-6E89-4448-B24A-14901B93814E}" type="presParOf" srcId="{F6092474-A235-48A0-AE32-B6D75F106B9A}" destId="{6D6DBA3B-17CA-4B83-95D1-3F5C66967EBE}" srcOrd="5" destOrd="0" presId="urn:microsoft.com/office/officeart/2005/8/layout/orgChart1"/>
    <dgm:cxn modelId="{FCF3FF1C-9D59-4EA9-AF1D-262BF9BBBB7C}" type="presParOf" srcId="{6D6DBA3B-17CA-4B83-95D1-3F5C66967EBE}" destId="{74C508D7-3928-45A7-A489-7408288E0011}" srcOrd="0" destOrd="0" presId="urn:microsoft.com/office/officeart/2005/8/layout/orgChart1"/>
    <dgm:cxn modelId="{978C1C59-BC51-4624-9B59-0DBF9404B943}" type="presParOf" srcId="{74C508D7-3928-45A7-A489-7408288E0011}" destId="{9E58151C-99A1-4DC5-8BBD-13867AC3F60E}" srcOrd="0" destOrd="0" presId="urn:microsoft.com/office/officeart/2005/8/layout/orgChart1"/>
    <dgm:cxn modelId="{7FA9F56E-E497-4937-BBF7-530E42EA0518}" type="presParOf" srcId="{74C508D7-3928-45A7-A489-7408288E0011}" destId="{5EBEF4F4-800C-477A-BBE2-DA5D9DB7F201}" srcOrd="1" destOrd="0" presId="urn:microsoft.com/office/officeart/2005/8/layout/orgChart1"/>
    <dgm:cxn modelId="{725842EA-441E-4148-8ACA-E6F53FB20511}" type="presParOf" srcId="{6D6DBA3B-17CA-4B83-95D1-3F5C66967EBE}" destId="{2B18846A-1082-4A47-900B-6003D98EB1BA}" srcOrd="1" destOrd="0" presId="urn:microsoft.com/office/officeart/2005/8/layout/orgChart1"/>
    <dgm:cxn modelId="{1ECF7B39-626C-460C-9668-455D15F6A42D}" type="presParOf" srcId="{6D6DBA3B-17CA-4B83-95D1-3F5C66967EBE}" destId="{D1E8B72C-0572-422C-BF85-CCDC49FF54A1}" srcOrd="2" destOrd="0" presId="urn:microsoft.com/office/officeart/2005/8/layout/orgChart1"/>
    <dgm:cxn modelId="{DA20C772-E345-4CAB-85F4-163D192E2CDE}" type="presParOf" srcId="{B7103A99-9E5D-4324-BB74-196173226DAF}" destId="{ED92D504-ADAF-41A3-A310-AB01F35C005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66F78D-2E0E-4AA5-848B-D64C7463D59A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D7FECB0-4CBF-4043-A7A8-CD836926A2FE}">
      <dgm:prSet phldrT="[Text]"/>
      <dgm:spPr>
        <a:solidFill>
          <a:schemeClr val="bg1">
            <a:lumMod val="95000"/>
            <a:lumOff val="5000"/>
          </a:schemeClr>
        </a:solidFill>
      </dgm:spPr>
      <dgm:t>
        <a:bodyPr/>
        <a:lstStyle/>
        <a:p>
          <a:r>
            <a:rPr lang="en-US" dirty="0" smtClean="0"/>
            <a:t>Data Collection</a:t>
          </a:r>
          <a:endParaRPr lang="en-IN" dirty="0"/>
        </a:p>
      </dgm:t>
    </dgm:pt>
    <dgm:pt modelId="{142070AE-CC75-4E53-BAC1-BDA9C3A95F7B}" type="parTrans" cxnId="{7E06DF06-9A9B-4ECD-A30D-E09F40610DE6}">
      <dgm:prSet/>
      <dgm:spPr/>
      <dgm:t>
        <a:bodyPr/>
        <a:lstStyle/>
        <a:p>
          <a:endParaRPr lang="en-IN"/>
        </a:p>
      </dgm:t>
    </dgm:pt>
    <dgm:pt modelId="{4098AB45-A9E1-49B4-B34B-70F198FE7B61}" type="sibTrans" cxnId="{7E06DF06-9A9B-4ECD-A30D-E09F40610DE6}">
      <dgm:prSet/>
      <dgm:spPr/>
      <dgm:t>
        <a:bodyPr/>
        <a:lstStyle/>
        <a:p>
          <a:endParaRPr lang="en-IN"/>
        </a:p>
      </dgm:t>
    </dgm:pt>
    <dgm:pt modelId="{53C3F796-D829-49A5-BF3D-6DD44CC221A4}">
      <dgm:prSet phldrT="[Text]"/>
      <dgm:spPr>
        <a:solidFill>
          <a:schemeClr val="bg1">
            <a:lumMod val="95000"/>
            <a:lumOff val="5000"/>
          </a:schemeClr>
        </a:solidFill>
      </dgm:spPr>
      <dgm:t>
        <a:bodyPr/>
        <a:lstStyle/>
        <a:p>
          <a:r>
            <a:rPr lang="en-US" dirty="0" smtClean="0"/>
            <a:t>Data Preprocessing </a:t>
          </a:r>
          <a:endParaRPr lang="en-IN" dirty="0"/>
        </a:p>
      </dgm:t>
    </dgm:pt>
    <dgm:pt modelId="{651366F1-264D-41D7-B272-217E60BCA24A}" type="parTrans" cxnId="{EBB8EBA5-CA38-4DBE-AAE6-ECA1CBA1FC19}">
      <dgm:prSet/>
      <dgm:spPr/>
      <dgm:t>
        <a:bodyPr/>
        <a:lstStyle/>
        <a:p>
          <a:endParaRPr lang="en-IN"/>
        </a:p>
      </dgm:t>
    </dgm:pt>
    <dgm:pt modelId="{D40F6A7D-2C58-49CE-8A0F-29A3C564F3D2}" type="sibTrans" cxnId="{EBB8EBA5-CA38-4DBE-AAE6-ECA1CBA1FC19}">
      <dgm:prSet/>
      <dgm:spPr/>
      <dgm:t>
        <a:bodyPr/>
        <a:lstStyle/>
        <a:p>
          <a:endParaRPr lang="en-IN"/>
        </a:p>
      </dgm:t>
    </dgm:pt>
    <dgm:pt modelId="{51DFEA42-54BC-430D-8024-030A627FC025}">
      <dgm:prSet phldrT="[Text]"/>
      <dgm:spPr>
        <a:solidFill>
          <a:schemeClr val="bg1">
            <a:lumMod val="95000"/>
            <a:lumOff val="5000"/>
          </a:schemeClr>
        </a:solidFill>
      </dgm:spPr>
      <dgm:t>
        <a:bodyPr/>
        <a:lstStyle/>
        <a:p>
          <a:r>
            <a:rPr lang="en-US" dirty="0" smtClean="0"/>
            <a:t>Modelling</a:t>
          </a:r>
          <a:endParaRPr lang="en-IN" dirty="0"/>
        </a:p>
      </dgm:t>
    </dgm:pt>
    <dgm:pt modelId="{BAEA5DEE-7671-4B45-B1B7-9278250D80BF}" type="parTrans" cxnId="{EB98F49A-029D-4864-87E1-43B1FEE4101B}">
      <dgm:prSet/>
      <dgm:spPr/>
      <dgm:t>
        <a:bodyPr/>
        <a:lstStyle/>
        <a:p>
          <a:endParaRPr lang="en-IN"/>
        </a:p>
      </dgm:t>
    </dgm:pt>
    <dgm:pt modelId="{A6CEFA34-D3B1-4603-A78B-B590F157AACB}" type="sibTrans" cxnId="{EB98F49A-029D-4864-87E1-43B1FEE4101B}">
      <dgm:prSet/>
      <dgm:spPr/>
      <dgm:t>
        <a:bodyPr/>
        <a:lstStyle/>
        <a:p>
          <a:endParaRPr lang="en-IN"/>
        </a:p>
      </dgm:t>
    </dgm:pt>
    <dgm:pt modelId="{81A63FCB-71B9-40A8-BB43-A92B42AC0028}">
      <dgm:prSet phldrT="[Text]"/>
      <dgm:spPr>
        <a:solidFill>
          <a:schemeClr val="bg1">
            <a:lumMod val="95000"/>
            <a:lumOff val="5000"/>
          </a:schemeClr>
        </a:solidFill>
      </dgm:spPr>
      <dgm:t>
        <a:bodyPr/>
        <a:lstStyle/>
        <a:p>
          <a:r>
            <a:rPr lang="en-US" dirty="0" smtClean="0"/>
            <a:t>Deployment</a:t>
          </a:r>
        </a:p>
        <a:p>
          <a:endParaRPr lang="en-IN" dirty="0"/>
        </a:p>
      </dgm:t>
    </dgm:pt>
    <dgm:pt modelId="{6AE48EC5-FC57-449B-8052-F509D8692BC5}" type="parTrans" cxnId="{10766578-B339-42A5-8C1B-2DBBCB64F0A1}">
      <dgm:prSet/>
      <dgm:spPr/>
      <dgm:t>
        <a:bodyPr/>
        <a:lstStyle/>
        <a:p>
          <a:endParaRPr lang="en-IN"/>
        </a:p>
      </dgm:t>
    </dgm:pt>
    <dgm:pt modelId="{C810780B-E81D-4248-97B4-589BB8E68FF1}" type="sibTrans" cxnId="{10766578-B339-42A5-8C1B-2DBBCB64F0A1}">
      <dgm:prSet/>
      <dgm:spPr/>
      <dgm:t>
        <a:bodyPr/>
        <a:lstStyle/>
        <a:p>
          <a:endParaRPr lang="en-IN"/>
        </a:p>
      </dgm:t>
    </dgm:pt>
    <dgm:pt modelId="{111D3135-DE32-4566-A52C-8A760D0ACBAA}">
      <dgm:prSet phldrT="[Text]"/>
      <dgm:spPr>
        <a:solidFill>
          <a:schemeClr val="bg1">
            <a:lumMod val="95000"/>
            <a:lumOff val="5000"/>
          </a:schemeClr>
        </a:solidFill>
      </dgm:spPr>
      <dgm:t>
        <a:bodyPr/>
        <a:lstStyle/>
        <a:p>
          <a:r>
            <a:rPr lang="en-US" dirty="0" smtClean="0"/>
            <a:t>Evaluation</a:t>
          </a:r>
          <a:endParaRPr lang="en-IN" dirty="0"/>
        </a:p>
      </dgm:t>
    </dgm:pt>
    <dgm:pt modelId="{04194733-6DFB-46DF-A4EF-BD3A59F933E2}" type="parTrans" cxnId="{E10DC6F8-23A3-4184-A103-046C854877CC}">
      <dgm:prSet/>
      <dgm:spPr/>
      <dgm:t>
        <a:bodyPr/>
        <a:lstStyle/>
        <a:p>
          <a:endParaRPr lang="en-IN"/>
        </a:p>
      </dgm:t>
    </dgm:pt>
    <dgm:pt modelId="{A4AB42E8-5B2E-4766-A223-B16131C0C1AD}" type="sibTrans" cxnId="{E10DC6F8-23A3-4184-A103-046C854877CC}">
      <dgm:prSet/>
      <dgm:spPr/>
      <dgm:t>
        <a:bodyPr/>
        <a:lstStyle/>
        <a:p>
          <a:endParaRPr lang="en-IN"/>
        </a:p>
      </dgm:t>
    </dgm:pt>
    <dgm:pt modelId="{3E44B053-63A7-409A-B44B-7EC1BC99FD14}" type="pres">
      <dgm:prSet presAssocID="{2266F78D-2E0E-4AA5-848B-D64C7463D59A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C23A7442-4159-43D9-BF53-14AD637E2884}" type="pres">
      <dgm:prSet presAssocID="{9D7FECB0-4CBF-4043-A7A8-CD836926A2FE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4F9651B-21D1-4373-A0DB-4BBA56E1DBD0}" type="pres">
      <dgm:prSet presAssocID="{4098AB45-A9E1-49B4-B34B-70F198FE7B61}" presName="sibTrans" presStyleLbl="sibTrans2D1" presStyleIdx="0" presStyleCnt="4"/>
      <dgm:spPr/>
      <dgm:t>
        <a:bodyPr/>
        <a:lstStyle/>
        <a:p>
          <a:endParaRPr lang="en-IN"/>
        </a:p>
      </dgm:t>
    </dgm:pt>
    <dgm:pt modelId="{ACEF581F-6858-47CA-84A0-9CFE42309A0F}" type="pres">
      <dgm:prSet presAssocID="{4098AB45-A9E1-49B4-B34B-70F198FE7B61}" presName="connectorText" presStyleLbl="sibTrans2D1" presStyleIdx="0" presStyleCnt="4"/>
      <dgm:spPr/>
      <dgm:t>
        <a:bodyPr/>
        <a:lstStyle/>
        <a:p>
          <a:endParaRPr lang="en-IN"/>
        </a:p>
      </dgm:t>
    </dgm:pt>
    <dgm:pt modelId="{79931C48-936F-41F1-B302-367EACB61529}" type="pres">
      <dgm:prSet presAssocID="{53C3F796-D829-49A5-BF3D-6DD44CC221A4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62B4537-3172-411D-98AC-836B7D5DB67F}" type="pres">
      <dgm:prSet presAssocID="{D40F6A7D-2C58-49CE-8A0F-29A3C564F3D2}" presName="sibTrans" presStyleLbl="sibTrans2D1" presStyleIdx="1" presStyleCnt="4"/>
      <dgm:spPr/>
      <dgm:t>
        <a:bodyPr/>
        <a:lstStyle/>
        <a:p>
          <a:endParaRPr lang="en-IN"/>
        </a:p>
      </dgm:t>
    </dgm:pt>
    <dgm:pt modelId="{A80F684A-5CC1-4D77-B792-E1DF35F25F5F}" type="pres">
      <dgm:prSet presAssocID="{D40F6A7D-2C58-49CE-8A0F-29A3C564F3D2}" presName="connectorText" presStyleLbl="sibTrans2D1" presStyleIdx="1" presStyleCnt="4"/>
      <dgm:spPr/>
      <dgm:t>
        <a:bodyPr/>
        <a:lstStyle/>
        <a:p>
          <a:endParaRPr lang="en-IN"/>
        </a:p>
      </dgm:t>
    </dgm:pt>
    <dgm:pt modelId="{80BC81D3-8533-451D-8FAD-8EC584776DAB}" type="pres">
      <dgm:prSet presAssocID="{51DFEA42-54BC-430D-8024-030A627FC025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7FAADC65-3749-4498-B28A-BD2E5239023A}" type="pres">
      <dgm:prSet presAssocID="{A6CEFA34-D3B1-4603-A78B-B590F157AACB}" presName="sibTrans" presStyleLbl="sibTrans2D1" presStyleIdx="2" presStyleCnt="4"/>
      <dgm:spPr/>
      <dgm:t>
        <a:bodyPr/>
        <a:lstStyle/>
        <a:p>
          <a:endParaRPr lang="en-IN"/>
        </a:p>
      </dgm:t>
    </dgm:pt>
    <dgm:pt modelId="{0594B5EF-A721-46E9-B932-53F4C9A82357}" type="pres">
      <dgm:prSet presAssocID="{A6CEFA34-D3B1-4603-A78B-B590F157AACB}" presName="connectorText" presStyleLbl="sibTrans2D1" presStyleIdx="2" presStyleCnt="4"/>
      <dgm:spPr/>
      <dgm:t>
        <a:bodyPr/>
        <a:lstStyle/>
        <a:p>
          <a:endParaRPr lang="en-IN"/>
        </a:p>
      </dgm:t>
    </dgm:pt>
    <dgm:pt modelId="{7DC46F80-543D-46E3-A506-46355B9BEE70}" type="pres">
      <dgm:prSet presAssocID="{81A63FCB-71B9-40A8-BB43-A92B42AC0028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619C3EF-69FD-49CA-B12D-BFCB13D41B05}" type="pres">
      <dgm:prSet presAssocID="{C810780B-E81D-4248-97B4-589BB8E68FF1}" presName="sibTrans" presStyleLbl="sibTrans2D1" presStyleIdx="3" presStyleCnt="4"/>
      <dgm:spPr/>
      <dgm:t>
        <a:bodyPr/>
        <a:lstStyle/>
        <a:p>
          <a:endParaRPr lang="en-IN"/>
        </a:p>
      </dgm:t>
    </dgm:pt>
    <dgm:pt modelId="{9C063F66-7F66-4D5B-97CC-3DAD768B958F}" type="pres">
      <dgm:prSet presAssocID="{C810780B-E81D-4248-97B4-589BB8E68FF1}" presName="connectorText" presStyleLbl="sibTrans2D1" presStyleIdx="3" presStyleCnt="4"/>
      <dgm:spPr/>
      <dgm:t>
        <a:bodyPr/>
        <a:lstStyle/>
        <a:p>
          <a:endParaRPr lang="en-IN"/>
        </a:p>
      </dgm:t>
    </dgm:pt>
    <dgm:pt modelId="{D132F9CA-D733-457A-ABEB-45B614C7412B}" type="pres">
      <dgm:prSet presAssocID="{111D3135-DE32-4566-A52C-8A760D0ACBAA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23D342DE-5A5B-4948-9616-0B6C26FDC8D1}" type="presOf" srcId="{81A63FCB-71B9-40A8-BB43-A92B42AC0028}" destId="{7DC46F80-543D-46E3-A506-46355B9BEE70}" srcOrd="0" destOrd="0" presId="urn:microsoft.com/office/officeart/2005/8/layout/process5"/>
    <dgm:cxn modelId="{EBB8EBA5-CA38-4DBE-AAE6-ECA1CBA1FC19}" srcId="{2266F78D-2E0E-4AA5-848B-D64C7463D59A}" destId="{53C3F796-D829-49A5-BF3D-6DD44CC221A4}" srcOrd="1" destOrd="0" parTransId="{651366F1-264D-41D7-B272-217E60BCA24A}" sibTransId="{D40F6A7D-2C58-49CE-8A0F-29A3C564F3D2}"/>
    <dgm:cxn modelId="{D0B541B9-D383-4C95-979E-0795309B148D}" type="presOf" srcId="{A6CEFA34-D3B1-4603-A78B-B590F157AACB}" destId="{7FAADC65-3749-4498-B28A-BD2E5239023A}" srcOrd="0" destOrd="0" presId="urn:microsoft.com/office/officeart/2005/8/layout/process5"/>
    <dgm:cxn modelId="{B4F2300D-1FF7-4122-8BAE-387B714EBE54}" type="presOf" srcId="{111D3135-DE32-4566-A52C-8A760D0ACBAA}" destId="{D132F9CA-D733-457A-ABEB-45B614C7412B}" srcOrd="0" destOrd="0" presId="urn:microsoft.com/office/officeart/2005/8/layout/process5"/>
    <dgm:cxn modelId="{E10DC6F8-23A3-4184-A103-046C854877CC}" srcId="{2266F78D-2E0E-4AA5-848B-D64C7463D59A}" destId="{111D3135-DE32-4566-A52C-8A760D0ACBAA}" srcOrd="4" destOrd="0" parTransId="{04194733-6DFB-46DF-A4EF-BD3A59F933E2}" sibTransId="{A4AB42E8-5B2E-4766-A223-B16131C0C1AD}"/>
    <dgm:cxn modelId="{483E3982-F77E-4518-BD63-3F270AFDC3CD}" type="presOf" srcId="{2266F78D-2E0E-4AA5-848B-D64C7463D59A}" destId="{3E44B053-63A7-409A-B44B-7EC1BC99FD14}" srcOrd="0" destOrd="0" presId="urn:microsoft.com/office/officeart/2005/8/layout/process5"/>
    <dgm:cxn modelId="{7E06DF06-9A9B-4ECD-A30D-E09F40610DE6}" srcId="{2266F78D-2E0E-4AA5-848B-D64C7463D59A}" destId="{9D7FECB0-4CBF-4043-A7A8-CD836926A2FE}" srcOrd="0" destOrd="0" parTransId="{142070AE-CC75-4E53-BAC1-BDA9C3A95F7B}" sibTransId="{4098AB45-A9E1-49B4-B34B-70F198FE7B61}"/>
    <dgm:cxn modelId="{C1E0B265-649F-4798-8707-39184B979AB1}" type="presOf" srcId="{C810780B-E81D-4248-97B4-589BB8E68FF1}" destId="{A619C3EF-69FD-49CA-B12D-BFCB13D41B05}" srcOrd="0" destOrd="0" presId="urn:microsoft.com/office/officeart/2005/8/layout/process5"/>
    <dgm:cxn modelId="{10766578-B339-42A5-8C1B-2DBBCB64F0A1}" srcId="{2266F78D-2E0E-4AA5-848B-D64C7463D59A}" destId="{81A63FCB-71B9-40A8-BB43-A92B42AC0028}" srcOrd="3" destOrd="0" parTransId="{6AE48EC5-FC57-449B-8052-F509D8692BC5}" sibTransId="{C810780B-E81D-4248-97B4-589BB8E68FF1}"/>
    <dgm:cxn modelId="{BE5C392E-A369-4965-A6E5-254B701320AF}" type="presOf" srcId="{D40F6A7D-2C58-49CE-8A0F-29A3C564F3D2}" destId="{B62B4537-3172-411D-98AC-836B7D5DB67F}" srcOrd="0" destOrd="0" presId="urn:microsoft.com/office/officeart/2005/8/layout/process5"/>
    <dgm:cxn modelId="{EB98F49A-029D-4864-87E1-43B1FEE4101B}" srcId="{2266F78D-2E0E-4AA5-848B-D64C7463D59A}" destId="{51DFEA42-54BC-430D-8024-030A627FC025}" srcOrd="2" destOrd="0" parTransId="{BAEA5DEE-7671-4B45-B1B7-9278250D80BF}" sibTransId="{A6CEFA34-D3B1-4603-A78B-B590F157AACB}"/>
    <dgm:cxn modelId="{6414A125-160C-4CD6-9CED-C648283C66FB}" type="presOf" srcId="{51DFEA42-54BC-430D-8024-030A627FC025}" destId="{80BC81D3-8533-451D-8FAD-8EC584776DAB}" srcOrd="0" destOrd="0" presId="urn:microsoft.com/office/officeart/2005/8/layout/process5"/>
    <dgm:cxn modelId="{F71CA7B8-F84B-4508-A0A3-7C06A6C6D98C}" type="presOf" srcId="{C810780B-E81D-4248-97B4-589BB8E68FF1}" destId="{9C063F66-7F66-4D5B-97CC-3DAD768B958F}" srcOrd="1" destOrd="0" presId="urn:microsoft.com/office/officeart/2005/8/layout/process5"/>
    <dgm:cxn modelId="{5E2A7D87-8AE6-4B69-B430-983243372F74}" type="presOf" srcId="{53C3F796-D829-49A5-BF3D-6DD44CC221A4}" destId="{79931C48-936F-41F1-B302-367EACB61529}" srcOrd="0" destOrd="0" presId="urn:microsoft.com/office/officeart/2005/8/layout/process5"/>
    <dgm:cxn modelId="{7352427F-1889-479D-8352-A7208EDE93BB}" type="presOf" srcId="{4098AB45-A9E1-49B4-B34B-70F198FE7B61}" destId="{24F9651B-21D1-4373-A0DB-4BBA56E1DBD0}" srcOrd="0" destOrd="0" presId="urn:microsoft.com/office/officeart/2005/8/layout/process5"/>
    <dgm:cxn modelId="{1D5BC21E-D121-45BB-A964-C71805AA8CFA}" type="presOf" srcId="{D40F6A7D-2C58-49CE-8A0F-29A3C564F3D2}" destId="{A80F684A-5CC1-4D77-B792-E1DF35F25F5F}" srcOrd="1" destOrd="0" presId="urn:microsoft.com/office/officeart/2005/8/layout/process5"/>
    <dgm:cxn modelId="{D61B7DAF-54C8-4092-B965-6890DF91CF99}" type="presOf" srcId="{9D7FECB0-4CBF-4043-A7A8-CD836926A2FE}" destId="{C23A7442-4159-43D9-BF53-14AD637E2884}" srcOrd="0" destOrd="0" presId="urn:microsoft.com/office/officeart/2005/8/layout/process5"/>
    <dgm:cxn modelId="{B948262F-00E6-4555-B5EC-005EC57ADF37}" type="presOf" srcId="{4098AB45-A9E1-49B4-B34B-70F198FE7B61}" destId="{ACEF581F-6858-47CA-84A0-9CFE42309A0F}" srcOrd="1" destOrd="0" presId="urn:microsoft.com/office/officeart/2005/8/layout/process5"/>
    <dgm:cxn modelId="{F636BA22-C9DC-4C3E-8868-3BD3482FBB63}" type="presOf" srcId="{A6CEFA34-D3B1-4603-A78B-B590F157AACB}" destId="{0594B5EF-A721-46E9-B932-53F4C9A82357}" srcOrd="1" destOrd="0" presId="urn:microsoft.com/office/officeart/2005/8/layout/process5"/>
    <dgm:cxn modelId="{932F7596-58FE-4618-A9C7-1522D324AC4A}" type="presParOf" srcId="{3E44B053-63A7-409A-B44B-7EC1BC99FD14}" destId="{C23A7442-4159-43D9-BF53-14AD637E2884}" srcOrd="0" destOrd="0" presId="urn:microsoft.com/office/officeart/2005/8/layout/process5"/>
    <dgm:cxn modelId="{48366DB5-C4AE-4CB9-89B3-80467AB68B3B}" type="presParOf" srcId="{3E44B053-63A7-409A-B44B-7EC1BC99FD14}" destId="{24F9651B-21D1-4373-A0DB-4BBA56E1DBD0}" srcOrd="1" destOrd="0" presId="urn:microsoft.com/office/officeart/2005/8/layout/process5"/>
    <dgm:cxn modelId="{6590CB9B-809E-4223-8EB7-BA1294347B7D}" type="presParOf" srcId="{24F9651B-21D1-4373-A0DB-4BBA56E1DBD0}" destId="{ACEF581F-6858-47CA-84A0-9CFE42309A0F}" srcOrd="0" destOrd="0" presId="urn:microsoft.com/office/officeart/2005/8/layout/process5"/>
    <dgm:cxn modelId="{31F572CD-238B-4B1B-9D24-7F706DFFCDA6}" type="presParOf" srcId="{3E44B053-63A7-409A-B44B-7EC1BC99FD14}" destId="{79931C48-936F-41F1-B302-367EACB61529}" srcOrd="2" destOrd="0" presId="urn:microsoft.com/office/officeart/2005/8/layout/process5"/>
    <dgm:cxn modelId="{51689985-14A3-483E-A69E-231041C8C44C}" type="presParOf" srcId="{3E44B053-63A7-409A-B44B-7EC1BC99FD14}" destId="{B62B4537-3172-411D-98AC-836B7D5DB67F}" srcOrd="3" destOrd="0" presId="urn:microsoft.com/office/officeart/2005/8/layout/process5"/>
    <dgm:cxn modelId="{ED267A89-C524-46DA-9F99-0732B8577384}" type="presParOf" srcId="{B62B4537-3172-411D-98AC-836B7D5DB67F}" destId="{A80F684A-5CC1-4D77-B792-E1DF35F25F5F}" srcOrd="0" destOrd="0" presId="urn:microsoft.com/office/officeart/2005/8/layout/process5"/>
    <dgm:cxn modelId="{A3D39F8C-E90B-43D1-B8B6-EEC8833DD7D5}" type="presParOf" srcId="{3E44B053-63A7-409A-B44B-7EC1BC99FD14}" destId="{80BC81D3-8533-451D-8FAD-8EC584776DAB}" srcOrd="4" destOrd="0" presId="urn:microsoft.com/office/officeart/2005/8/layout/process5"/>
    <dgm:cxn modelId="{F5D86B2E-29C7-4DA5-98AD-E711B1EEF8F9}" type="presParOf" srcId="{3E44B053-63A7-409A-B44B-7EC1BC99FD14}" destId="{7FAADC65-3749-4498-B28A-BD2E5239023A}" srcOrd="5" destOrd="0" presId="urn:microsoft.com/office/officeart/2005/8/layout/process5"/>
    <dgm:cxn modelId="{AFEA7931-C11C-4B6F-BF18-AF6EE3673EB9}" type="presParOf" srcId="{7FAADC65-3749-4498-B28A-BD2E5239023A}" destId="{0594B5EF-A721-46E9-B932-53F4C9A82357}" srcOrd="0" destOrd="0" presId="urn:microsoft.com/office/officeart/2005/8/layout/process5"/>
    <dgm:cxn modelId="{35EA541F-CAB1-4E5D-A457-7D7E913AF862}" type="presParOf" srcId="{3E44B053-63A7-409A-B44B-7EC1BC99FD14}" destId="{7DC46F80-543D-46E3-A506-46355B9BEE70}" srcOrd="6" destOrd="0" presId="urn:microsoft.com/office/officeart/2005/8/layout/process5"/>
    <dgm:cxn modelId="{F503658A-1D10-48F9-9FEA-1878A8CBC244}" type="presParOf" srcId="{3E44B053-63A7-409A-B44B-7EC1BC99FD14}" destId="{A619C3EF-69FD-49CA-B12D-BFCB13D41B05}" srcOrd="7" destOrd="0" presId="urn:microsoft.com/office/officeart/2005/8/layout/process5"/>
    <dgm:cxn modelId="{A84896F7-0EB7-4EF1-AB87-7FBEC6AC5B21}" type="presParOf" srcId="{A619C3EF-69FD-49CA-B12D-BFCB13D41B05}" destId="{9C063F66-7F66-4D5B-97CC-3DAD768B958F}" srcOrd="0" destOrd="0" presId="urn:microsoft.com/office/officeart/2005/8/layout/process5"/>
    <dgm:cxn modelId="{BD114D8C-1F8D-4675-8311-609EC4B683F8}" type="presParOf" srcId="{3E44B053-63A7-409A-B44B-7EC1BC99FD14}" destId="{D132F9CA-D733-457A-ABEB-45B614C7412B}" srcOrd="8" destOrd="0" presId="urn:microsoft.com/office/officeart/2005/8/layout/process5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BA4C17-0C66-47CA-895F-8B09ECC70677}">
      <dsp:nvSpPr>
        <dsp:cNvPr id="0" name=""/>
        <dsp:cNvSpPr/>
      </dsp:nvSpPr>
      <dsp:spPr>
        <a:xfrm>
          <a:off x="5288280" y="2740314"/>
          <a:ext cx="3741496" cy="5494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4799"/>
              </a:lnTo>
              <a:lnTo>
                <a:pt x="3741496" y="224799"/>
              </a:lnTo>
              <a:lnTo>
                <a:pt x="3741496" y="549474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D9F22F-3174-4137-8B3A-CDB2931546CA}">
      <dsp:nvSpPr>
        <dsp:cNvPr id="0" name=""/>
        <dsp:cNvSpPr/>
      </dsp:nvSpPr>
      <dsp:spPr>
        <a:xfrm>
          <a:off x="5242559" y="2740314"/>
          <a:ext cx="91440" cy="64935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49350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B2A2A-D10A-43F1-8F0F-912F6B33ED23}">
      <dsp:nvSpPr>
        <dsp:cNvPr id="0" name=""/>
        <dsp:cNvSpPr/>
      </dsp:nvSpPr>
      <dsp:spPr>
        <a:xfrm>
          <a:off x="1546783" y="2740314"/>
          <a:ext cx="3741496" cy="649350"/>
        </a:xfrm>
        <a:custGeom>
          <a:avLst/>
          <a:gdLst/>
          <a:ahLst/>
          <a:cxnLst/>
          <a:rect l="0" t="0" r="0" b="0"/>
          <a:pathLst>
            <a:path>
              <a:moveTo>
                <a:pt x="3741496" y="0"/>
              </a:moveTo>
              <a:lnTo>
                <a:pt x="3741496" y="324675"/>
              </a:lnTo>
              <a:lnTo>
                <a:pt x="0" y="324675"/>
              </a:lnTo>
              <a:lnTo>
                <a:pt x="0" y="649350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011D5B-24BD-45A2-91BC-75B566418BCB}">
      <dsp:nvSpPr>
        <dsp:cNvPr id="0" name=""/>
        <dsp:cNvSpPr/>
      </dsp:nvSpPr>
      <dsp:spPr>
        <a:xfrm>
          <a:off x="3742206" y="1063598"/>
          <a:ext cx="3092146" cy="167671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Significance  of oil</a:t>
          </a:r>
          <a:endParaRPr lang="en-IN" sz="1600" kern="1200" dirty="0"/>
        </a:p>
      </dsp:txBody>
      <dsp:txXfrm>
        <a:off x="3742206" y="1063598"/>
        <a:ext cx="3092146" cy="1676716"/>
      </dsp:txXfrm>
    </dsp:sp>
    <dsp:sp modelId="{68289980-07CC-4F8D-8228-3DA1FE3CF387}">
      <dsp:nvSpPr>
        <dsp:cNvPr id="0" name=""/>
        <dsp:cNvSpPr/>
      </dsp:nvSpPr>
      <dsp:spPr>
        <a:xfrm>
          <a:off x="710" y="3389665"/>
          <a:ext cx="3092146" cy="146671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Crucial Commodity: Oil is a fundamental commodity that drives industries worldwide, affecting transportation, energy production, and manufacturing.</a:t>
          </a:r>
          <a:endParaRPr lang="en-IN" sz="1600" kern="1200" dirty="0"/>
        </a:p>
      </dsp:txBody>
      <dsp:txXfrm>
        <a:off x="710" y="3389665"/>
        <a:ext cx="3092146" cy="1466713"/>
      </dsp:txXfrm>
    </dsp:sp>
    <dsp:sp modelId="{3F5BF958-B277-4D1A-86EA-4FBA03A39F53}">
      <dsp:nvSpPr>
        <dsp:cNvPr id="0" name=""/>
        <dsp:cNvSpPr/>
      </dsp:nvSpPr>
      <dsp:spPr>
        <a:xfrm>
          <a:off x="3742206" y="3389665"/>
          <a:ext cx="3092146" cy="154607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Economic Indicator: Fluctuations in oil prices influence inflation, interest rates, and economic stability globally.
</a:t>
          </a:r>
          <a:endParaRPr lang="en-IN" sz="1600" kern="1200" dirty="0"/>
        </a:p>
      </dsp:txBody>
      <dsp:txXfrm>
        <a:off x="3742206" y="3389665"/>
        <a:ext cx="3092146" cy="1546073"/>
      </dsp:txXfrm>
    </dsp:sp>
    <dsp:sp modelId="{9E58151C-99A1-4DC5-8BBD-13867AC3F60E}">
      <dsp:nvSpPr>
        <dsp:cNvPr id="0" name=""/>
        <dsp:cNvSpPr/>
      </dsp:nvSpPr>
      <dsp:spPr>
        <a:xfrm>
          <a:off x="7483703" y="3289789"/>
          <a:ext cx="3092146" cy="1768042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Geopolitical Impact: Changes in oil prices often reflect geopolitical events, making it a sensitive economic indicator that impacts both developed and developing nations.
</a:t>
          </a:r>
          <a:endParaRPr lang="en-IN" sz="1600" kern="1200" dirty="0"/>
        </a:p>
      </dsp:txBody>
      <dsp:txXfrm>
        <a:off x="7483703" y="3289789"/>
        <a:ext cx="3092146" cy="17680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3A7442-4159-43D9-BF53-14AD637E2884}">
      <dsp:nvSpPr>
        <dsp:cNvPr id="0" name=""/>
        <dsp:cNvSpPr/>
      </dsp:nvSpPr>
      <dsp:spPr>
        <a:xfrm>
          <a:off x="7143" y="701294"/>
          <a:ext cx="2135187" cy="12811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lumOff val="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Data Collection</a:t>
          </a:r>
          <a:endParaRPr lang="en-IN" sz="2600" kern="1200" dirty="0"/>
        </a:p>
      </dsp:txBody>
      <dsp:txXfrm>
        <a:off x="44665" y="738816"/>
        <a:ext cx="2060143" cy="1206068"/>
      </dsp:txXfrm>
    </dsp:sp>
    <dsp:sp modelId="{24F9651B-21D1-4373-A0DB-4BBA56E1DBD0}">
      <dsp:nvSpPr>
        <dsp:cNvPr id="0" name=""/>
        <dsp:cNvSpPr/>
      </dsp:nvSpPr>
      <dsp:spPr>
        <a:xfrm>
          <a:off x="2330227" y="1077087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2100" kern="1200"/>
        </a:p>
      </dsp:txBody>
      <dsp:txXfrm>
        <a:off x="2330227" y="1182992"/>
        <a:ext cx="316861" cy="317716"/>
      </dsp:txXfrm>
    </dsp:sp>
    <dsp:sp modelId="{79931C48-936F-41F1-B302-367EACB61529}">
      <dsp:nvSpPr>
        <dsp:cNvPr id="0" name=""/>
        <dsp:cNvSpPr/>
      </dsp:nvSpPr>
      <dsp:spPr>
        <a:xfrm>
          <a:off x="2996406" y="701294"/>
          <a:ext cx="2135187" cy="12811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lumOff val="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Data Preprocessing </a:t>
          </a:r>
          <a:endParaRPr lang="en-IN" sz="2600" kern="1200" dirty="0"/>
        </a:p>
      </dsp:txBody>
      <dsp:txXfrm>
        <a:off x="3033928" y="738816"/>
        <a:ext cx="2060143" cy="1206068"/>
      </dsp:txXfrm>
    </dsp:sp>
    <dsp:sp modelId="{B62B4537-3172-411D-98AC-836B7D5DB67F}">
      <dsp:nvSpPr>
        <dsp:cNvPr id="0" name=""/>
        <dsp:cNvSpPr/>
      </dsp:nvSpPr>
      <dsp:spPr>
        <a:xfrm>
          <a:off x="5319490" y="1077087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2100" kern="1200"/>
        </a:p>
      </dsp:txBody>
      <dsp:txXfrm>
        <a:off x="5319490" y="1182992"/>
        <a:ext cx="316861" cy="317716"/>
      </dsp:txXfrm>
    </dsp:sp>
    <dsp:sp modelId="{80BC81D3-8533-451D-8FAD-8EC584776DAB}">
      <dsp:nvSpPr>
        <dsp:cNvPr id="0" name=""/>
        <dsp:cNvSpPr/>
      </dsp:nvSpPr>
      <dsp:spPr>
        <a:xfrm>
          <a:off x="5985668" y="701294"/>
          <a:ext cx="2135187" cy="12811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lumOff val="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Modelling</a:t>
          </a:r>
          <a:endParaRPr lang="en-IN" sz="2600" kern="1200" dirty="0"/>
        </a:p>
      </dsp:txBody>
      <dsp:txXfrm>
        <a:off x="6023190" y="738816"/>
        <a:ext cx="2060143" cy="1206068"/>
      </dsp:txXfrm>
    </dsp:sp>
    <dsp:sp modelId="{7FAADC65-3749-4498-B28A-BD2E5239023A}">
      <dsp:nvSpPr>
        <dsp:cNvPr id="0" name=""/>
        <dsp:cNvSpPr/>
      </dsp:nvSpPr>
      <dsp:spPr>
        <a:xfrm rot="5400000">
          <a:off x="6826932" y="213186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2100" kern="1200"/>
        </a:p>
      </dsp:txBody>
      <dsp:txXfrm rot="-5400000">
        <a:off x="6894404" y="2170302"/>
        <a:ext cx="317716" cy="316861"/>
      </dsp:txXfrm>
    </dsp:sp>
    <dsp:sp modelId="{7DC46F80-543D-46E3-A506-46355B9BEE70}">
      <dsp:nvSpPr>
        <dsp:cNvPr id="0" name=""/>
        <dsp:cNvSpPr/>
      </dsp:nvSpPr>
      <dsp:spPr>
        <a:xfrm>
          <a:off x="5985668" y="2836481"/>
          <a:ext cx="2135187" cy="12811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lumOff val="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Deployment</a:t>
          </a: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2600" kern="1200" dirty="0"/>
        </a:p>
      </dsp:txBody>
      <dsp:txXfrm>
        <a:off x="6023190" y="2874003"/>
        <a:ext cx="2060143" cy="1206068"/>
      </dsp:txXfrm>
    </dsp:sp>
    <dsp:sp modelId="{A619C3EF-69FD-49CA-B12D-BFCB13D41B05}">
      <dsp:nvSpPr>
        <dsp:cNvPr id="0" name=""/>
        <dsp:cNvSpPr/>
      </dsp:nvSpPr>
      <dsp:spPr>
        <a:xfrm rot="10800000">
          <a:off x="5345112" y="3212274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2100" kern="1200"/>
        </a:p>
      </dsp:txBody>
      <dsp:txXfrm rot="10800000">
        <a:off x="5480910" y="3318179"/>
        <a:ext cx="316861" cy="317716"/>
      </dsp:txXfrm>
    </dsp:sp>
    <dsp:sp modelId="{D132F9CA-D733-457A-ABEB-45B614C7412B}">
      <dsp:nvSpPr>
        <dsp:cNvPr id="0" name=""/>
        <dsp:cNvSpPr/>
      </dsp:nvSpPr>
      <dsp:spPr>
        <a:xfrm>
          <a:off x="2996406" y="2836481"/>
          <a:ext cx="2135187" cy="12811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lumOff val="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Evaluation</a:t>
          </a:r>
          <a:endParaRPr lang="en-IN" sz="2600" kern="1200" dirty="0"/>
        </a:p>
      </dsp:txBody>
      <dsp:txXfrm>
        <a:off x="3033928" y="2874003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webp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EA6138-129B-402A-9248-B6B1EE970DC4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FCB1C8-855F-4B5F-8347-FDBC1D2B7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152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CB1C8-855F-4B5F-8347-FDBC1D2B78C8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8450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654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134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725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3938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78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1496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943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9976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51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297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5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01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423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97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950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107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5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6071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web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1912" y="813816"/>
            <a:ext cx="8689976" cy="1741117"/>
          </a:xfrm>
        </p:spPr>
        <p:txBody>
          <a:bodyPr/>
          <a:lstStyle/>
          <a:p>
            <a:r>
              <a:rPr lang="en-US" dirty="0" smtClean="0"/>
              <a:t>Forecasting oil prices using the prophet model 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6957835"/>
              </p:ext>
            </p:extLst>
          </p:nvPr>
        </p:nvGraphicFramePr>
        <p:xfrm>
          <a:off x="167105" y="3154856"/>
          <a:ext cx="4629722" cy="3148248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828040"/>
                <a:gridCol w="3801682"/>
              </a:tblGrid>
              <a:tr h="393531">
                <a:tc>
                  <a:txBody>
                    <a:bodyPr/>
                    <a:lstStyle/>
                    <a:p>
                      <a:r>
                        <a:rPr lang="en-US" dirty="0" smtClean="0"/>
                        <a:t>S.no.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Team</a:t>
                      </a:r>
                      <a:r>
                        <a:rPr lang="en-US" baseline="0" dirty="0" smtClean="0"/>
                        <a:t> Members</a:t>
                      </a:r>
                    </a:p>
                  </a:txBody>
                  <a:tcPr/>
                </a:tc>
              </a:tr>
              <a:tr h="393531"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Tanuja</a:t>
                      </a:r>
                      <a:r>
                        <a:rPr lang="en-US" dirty="0" smtClean="0"/>
                        <a:t> M </a:t>
                      </a:r>
                      <a:r>
                        <a:rPr lang="en-US" dirty="0" err="1" smtClean="0"/>
                        <a:t>Patil</a:t>
                      </a:r>
                      <a:endParaRPr lang="en-IN" dirty="0"/>
                    </a:p>
                  </a:txBody>
                  <a:tcPr/>
                </a:tc>
              </a:tr>
              <a:tr h="393531">
                <a:tc>
                  <a:txBody>
                    <a:bodyPr/>
                    <a:lstStyle/>
                    <a:p>
                      <a:r>
                        <a:rPr lang="en-US" dirty="0" smtClean="0"/>
                        <a:t>02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Vallepu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smtClean="0"/>
                        <a:t>Mani Shankar</a:t>
                      </a:r>
                      <a:endParaRPr lang="en-IN" dirty="0"/>
                    </a:p>
                  </a:txBody>
                  <a:tcPr/>
                </a:tc>
              </a:tr>
              <a:tr h="393531">
                <a:tc>
                  <a:txBody>
                    <a:bodyPr/>
                    <a:lstStyle/>
                    <a:p>
                      <a:r>
                        <a:rPr lang="en-US" dirty="0" smtClean="0"/>
                        <a:t>03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Kunal</a:t>
                      </a:r>
                      <a:r>
                        <a:rPr lang="en-US" dirty="0" smtClean="0"/>
                        <a:t> Jain</a:t>
                      </a:r>
                      <a:endParaRPr lang="en-IN" dirty="0"/>
                    </a:p>
                  </a:txBody>
                  <a:tcPr/>
                </a:tc>
              </a:tr>
              <a:tr h="393531">
                <a:tc>
                  <a:txBody>
                    <a:bodyPr/>
                    <a:lstStyle/>
                    <a:p>
                      <a:r>
                        <a:rPr lang="en-US" dirty="0" smtClean="0"/>
                        <a:t>04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Nalla</a:t>
                      </a:r>
                      <a:r>
                        <a:rPr lang="en-US" dirty="0" smtClean="0"/>
                        <a:t> Sai Deepak</a:t>
                      </a:r>
                      <a:endParaRPr lang="en-IN" dirty="0"/>
                    </a:p>
                  </a:txBody>
                  <a:tcPr/>
                </a:tc>
              </a:tr>
              <a:tr h="393531">
                <a:tc>
                  <a:txBody>
                    <a:bodyPr/>
                    <a:lstStyle/>
                    <a:p>
                      <a:r>
                        <a:rPr lang="en-US" dirty="0" smtClean="0"/>
                        <a:t>05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Geethu</a:t>
                      </a:r>
                      <a:r>
                        <a:rPr lang="en-US" baseline="0" dirty="0" smtClean="0"/>
                        <a:t> Ravi</a:t>
                      </a:r>
                      <a:endParaRPr lang="en-IN" dirty="0"/>
                    </a:p>
                  </a:txBody>
                  <a:tcPr/>
                </a:tc>
              </a:tr>
              <a:tr h="393531">
                <a:tc>
                  <a:txBody>
                    <a:bodyPr/>
                    <a:lstStyle/>
                    <a:p>
                      <a:r>
                        <a:rPr lang="en-US" dirty="0" smtClean="0"/>
                        <a:t>06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Kadapalli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Dhanendranath</a:t>
                      </a:r>
                      <a:endParaRPr lang="en-US" dirty="0" smtClean="0"/>
                    </a:p>
                  </a:txBody>
                  <a:tcPr/>
                </a:tc>
              </a:tr>
              <a:tr h="393531">
                <a:tc>
                  <a:txBody>
                    <a:bodyPr/>
                    <a:lstStyle/>
                    <a:p>
                      <a:r>
                        <a:rPr lang="en-US" dirty="0" smtClean="0"/>
                        <a:t>07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240253" y="5034012"/>
            <a:ext cx="31684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Project guide</a:t>
            </a:r>
          </a:p>
          <a:p>
            <a:r>
              <a:rPr lang="en-US" sz="2800" dirty="0" err="1" smtClean="0">
                <a:solidFill>
                  <a:schemeClr val="bg1"/>
                </a:solidFill>
              </a:rPr>
              <a:t>Hareesh</a:t>
            </a:r>
            <a:r>
              <a:rPr lang="en-US" sz="2800" dirty="0" smtClean="0">
                <a:solidFill>
                  <a:schemeClr val="bg1"/>
                </a:solidFill>
              </a:rPr>
              <a:t> K C</a:t>
            </a:r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516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4440" y="1975104"/>
            <a:ext cx="8859076" cy="2048256"/>
          </a:xfrm>
        </p:spPr>
        <p:txBody>
          <a:bodyPr>
            <a:normAutofit/>
          </a:bodyPr>
          <a:lstStyle/>
          <a:p>
            <a:r>
              <a:rPr lang="en-US" sz="6000" dirty="0" smtClean="0"/>
              <a:t>Exploratory Data Analysis(EDA)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36496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567" y="115597"/>
            <a:ext cx="10364451" cy="57934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Preprocessing steps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58327" y="1188720"/>
            <a:ext cx="11286744" cy="51114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cap="none" dirty="0" smtClean="0"/>
              <a:t>The following steps done during data preprocessing before using the dataset   for further steps: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sz="1050" b="1" cap="none" dirty="0" smtClean="0"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sz="1900" cap="none" dirty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cap="none" dirty="0" smtClean="0">
                <a:effectLst/>
                <a:latin typeface="+mj-lt"/>
              </a:rPr>
              <a:t>1.Handle </a:t>
            </a:r>
            <a:r>
              <a:rPr lang="en-US" altLang="en-US" cap="none" dirty="0">
                <a:effectLst/>
                <a:latin typeface="+mj-lt"/>
              </a:rPr>
              <a:t>Missing Data: </a:t>
            </a:r>
            <a:r>
              <a:rPr lang="en-US" altLang="en-US" cap="none" dirty="0" smtClean="0">
                <a:effectLst/>
                <a:latin typeface="+mj-lt"/>
              </a:rPr>
              <a:t>  Remove </a:t>
            </a:r>
            <a:r>
              <a:rPr lang="en-US" altLang="en-US" cap="none" dirty="0">
                <a:effectLst/>
                <a:latin typeface="+mj-lt"/>
              </a:rPr>
              <a:t>or impute missing values in the Closing Value column</a:t>
            </a:r>
            <a:r>
              <a:rPr lang="en-US" altLang="en-US" cap="none" dirty="0" smtClean="0">
                <a:effectLst/>
                <a:latin typeface="+mj-lt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cap="none" dirty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cap="none" dirty="0" smtClean="0">
                <a:effectLst/>
                <a:latin typeface="+mj-lt"/>
              </a:rPr>
              <a:t>2. Date </a:t>
            </a:r>
            <a:r>
              <a:rPr lang="en-US" altLang="en-US" cap="none" dirty="0">
                <a:effectLst/>
                <a:latin typeface="+mj-lt"/>
              </a:rPr>
              <a:t>Handling: Ensure the Date column is in </a:t>
            </a:r>
            <a:r>
              <a:rPr lang="en-US" altLang="en-US" cap="none" dirty="0" err="1">
                <a:effectLst/>
                <a:latin typeface="+mj-lt"/>
              </a:rPr>
              <a:t>datetime</a:t>
            </a:r>
            <a:r>
              <a:rPr lang="en-US" altLang="en-US" cap="none" dirty="0">
                <a:effectLst/>
                <a:latin typeface="+mj-lt"/>
              </a:rPr>
              <a:t> format and set it as the index</a:t>
            </a:r>
            <a:r>
              <a:rPr lang="en-US" altLang="en-US" cap="none" dirty="0" smtClean="0">
                <a:effectLst/>
                <a:latin typeface="+mj-lt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cap="none" dirty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cap="none" dirty="0" smtClean="0">
                <a:effectLst/>
                <a:latin typeface="+mj-lt"/>
              </a:rPr>
              <a:t>3. Resampling</a:t>
            </a:r>
            <a:r>
              <a:rPr lang="en-US" altLang="en-US" cap="none" dirty="0">
                <a:effectLst/>
                <a:latin typeface="+mj-lt"/>
              </a:rPr>
              <a:t>: If necessary, resample the data to a regular frequency (daily, weekly, monthly).</a:t>
            </a:r>
          </a:p>
          <a:p>
            <a:pPr marL="0" indent="0">
              <a:buNone/>
            </a:pPr>
            <a:endParaRPr lang="en-US" sz="2400" cap="none" dirty="0" smtClean="0"/>
          </a:p>
          <a:p>
            <a:pPr marL="0" indent="0">
              <a:buNone/>
            </a:pPr>
            <a:r>
              <a:rPr lang="en-US" cap="none" dirty="0" smtClean="0"/>
              <a:t>Also describing the data using </a:t>
            </a:r>
            <a:r>
              <a:rPr lang="en-US" b="1" cap="none" dirty="0" err="1" smtClean="0"/>
              <a:t>data.describe</a:t>
            </a:r>
            <a:r>
              <a:rPr lang="en-US" b="1" cap="none" dirty="0" smtClean="0"/>
              <a:t>()</a:t>
            </a:r>
            <a:r>
              <a:rPr lang="en-US" cap="none" dirty="0" smtClean="0"/>
              <a:t> to know the statistical information of the data considered.</a:t>
            </a:r>
            <a:endParaRPr lang="en-IN" cap="none" dirty="0" smtClean="0"/>
          </a:p>
        </p:txBody>
      </p:sp>
    </p:spTree>
    <p:extLst>
      <p:ext uri="{BB962C8B-B14F-4D97-AF65-F5344CB8AC3E}">
        <p14:creationId xmlns:p14="http://schemas.microsoft.com/office/powerpoint/2010/main" val="3364661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521208"/>
            <a:ext cx="10364451" cy="47548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preprocessing code</a:t>
            </a:r>
            <a:br>
              <a:rPr lang="en-US" dirty="0" smtClean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5" t="19503" r="12694" b="5621"/>
          <a:stretch/>
        </p:blipFill>
        <p:spPr>
          <a:xfrm>
            <a:off x="155448" y="996696"/>
            <a:ext cx="11631168" cy="5989320"/>
          </a:xfrm>
        </p:spPr>
      </p:pic>
    </p:spTree>
    <p:extLst>
      <p:ext uri="{BB962C8B-B14F-4D97-AF65-F5344CB8AC3E}">
        <p14:creationId xmlns:p14="http://schemas.microsoft.com/office/powerpoint/2010/main" val="104643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2647" y="232196"/>
            <a:ext cx="10364451" cy="762227"/>
          </a:xfrm>
        </p:spPr>
        <p:txBody>
          <a:bodyPr>
            <a:normAutofit fontScale="90000"/>
          </a:bodyPr>
          <a:lstStyle/>
          <a:p>
            <a:r>
              <a:rPr lang="en-US" dirty="0"/>
              <a:t>detection and Removal of </a:t>
            </a:r>
            <a:r>
              <a:rPr lang="en-US" dirty="0" smtClean="0"/>
              <a:t>Outliers</a:t>
            </a:r>
            <a:br>
              <a:rPr lang="en-US" dirty="0" smtClean="0"/>
            </a:br>
            <a:endParaRPr lang="en-IN" dirty="0"/>
          </a:p>
        </p:txBody>
      </p:sp>
      <p:sp>
        <p:nvSpPr>
          <p:cNvPr id="12" name="Rectangle 7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1032647" y="78309"/>
            <a:ext cx="9839104" cy="6432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IN" sz="1800" b="1" dirty="0" smtClean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IN" sz="2400" b="1" dirty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IN" sz="2400" b="1" dirty="0" smtClean="0"/>
              <a:t>Interquartile </a:t>
            </a:r>
            <a:r>
              <a:rPr lang="en-IN" sz="2400" b="1" dirty="0"/>
              <a:t>Range (IQR</a:t>
            </a:r>
            <a:r>
              <a:rPr lang="en-IN" sz="2400" b="1" dirty="0" smtClean="0"/>
              <a:t>)</a:t>
            </a:r>
            <a:r>
              <a:rPr lang="en-IN" sz="2400" dirty="0" smtClean="0"/>
              <a:t>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IQR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the difference between Q3 and Q1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cap="none" dirty="0">
                <a:effectLst/>
                <a:latin typeface="+mj-lt"/>
              </a:rPr>
              <a:t>It measures the range within which the central 50% of the data lie, providing a measure of </a:t>
            </a:r>
            <a:endParaRPr lang="en-US" altLang="en-US" cap="none" dirty="0" smtClean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cap="none" dirty="0" smtClean="0">
                <a:effectLst/>
                <a:latin typeface="+mj-lt"/>
              </a:rPr>
              <a:t>statistical </a:t>
            </a:r>
            <a:r>
              <a:rPr lang="en-US" altLang="en-US" cap="none" dirty="0">
                <a:effectLst/>
                <a:latin typeface="+mj-lt"/>
              </a:rPr>
              <a:t>dispersion.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cap="none" dirty="0" smtClean="0">
                <a:effectLst/>
                <a:latin typeface="+mj-lt"/>
              </a:rPr>
              <a:t>  IQR </a:t>
            </a:r>
            <a:r>
              <a:rPr lang="en-US" altLang="en-US" cap="none" dirty="0">
                <a:effectLst/>
                <a:latin typeface="+mj-lt"/>
              </a:rPr>
              <a:t>helps in identifying where most of the data values are concentrated. 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cap="none" dirty="0" smtClean="0">
                <a:effectLst/>
                <a:latin typeface="+mj-lt"/>
              </a:rPr>
              <a:t>  Q1 </a:t>
            </a:r>
            <a:r>
              <a:rPr lang="en-US" altLang="en-US" cap="none" dirty="0">
                <a:effectLst/>
                <a:latin typeface="+mj-lt"/>
              </a:rPr>
              <a:t>is the value below which 25 of the data fall</a:t>
            </a:r>
            <a:r>
              <a:rPr lang="en-US" altLang="en-US" cap="none" dirty="0" smtClean="0">
                <a:effectLst/>
                <a:latin typeface="+mj-lt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cap="none" dirty="0" smtClean="0">
                <a:effectLst/>
                <a:latin typeface="+mj-lt"/>
              </a:rPr>
              <a:t>  Q3 </a:t>
            </a:r>
            <a:r>
              <a:rPr lang="en-US" altLang="en-US" cap="none" dirty="0">
                <a:effectLst/>
                <a:latin typeface="+mj-lt"/>
              </a:rPr>
              <a:t>is the value below which 75% of the data fall</a:t>
            </a:r>
            <a:r>
              <a:rPr lang="en-US" altLang="en-US" cap="none" dirty="0" smtClean="0">
                <a:effectLst/>
                <a:latin typeface="+mj-lt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cap="none" dirty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cap="none" dirty="0" smtClean="0">
                <a:effectLst/>
                <a:latin typeface="+mj-lt"/>
              </a:rPr>
              <a:t>  Lower Bound</a:t>
            </a:r>
            <a:r>
              <a:rPr lang="en-US" altLang="en-US" cap="none" dirty="0" smtClean="0">
                <a:effectLst/>
                <a:latin typeface="+mj-lt"/>
              </a:rPr>
              <a:t>: It is </a:t>
            </a:r>
            <a:r>
              <a:rPr lang="en-US" altLang="en-US" cap="none" dirty="0">
                <a:effectLst/>
                <a:latin typeface="+mj-lt"/>
              </a:rPr>
              <a:t>calculated as Q1 - 1.5 * IQR. </a:t>
            </a:r>
            <a:endParaRPr lang="en-US" altLang="en-US" cap="none" dirty="0" smtClean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cap="none" dirty="0" smtClean="0">
                <a:effectLst/>
                <a:latin typeface="+mj-lt"/>
              </a:rPr>
              <a:t>This </a:t>
            </a:r>
            <a:r>
              <a:rPr lang="en-US" altLang="en-US" cap="none" dirty="0">
                <a:effectLst/>
                <a:latin typeface="+mj-lt"/>
              </a:rPr>
              <a:t>defines the lower threshold below which a value is considered an outlier.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cap="none" dirty="0" smtClean="0">
                <a:effectLst/>
                <a:latin typeface="+mj-lt"/>
              </a:rPr>
              <a:t>  Upper </a:t>
            </a:r>
            <a:r>
              <a:rPr lang="en-US" altLang="en-US" b="1" cap="none" dirty="0">
                <a:effectLst/>
                <a:latin typeface="+mj-lt"/>
              </a:rPr>
              <a:t>Bound</a:t>
            </a:r>
            <a:r>
              <a:rPr lang="en-US" altLang="en-US" cap="none" dirty="0" smtClean="0">
                <a:effectLst/>
                <a:latin typeface="+mj-lt"/>
              </a:rPr>
              <a:t>: It </a:t>
            </a:r>
            <a:r>
              <a:rPr lang="en-US" altLang="en-US" cap="none" dirty="0">
                <a:effectLst/>
                <a:latin typeface="+mj-lt"/>
              </a:rPr>
              <a:t>is calculated as Q3 + 1.5 * IQR. </a:t>
            </a:r>
            <a:endParaRPr lang="en-US" altLang="en-US" cap="none" dirty="0" smtClean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cap="none" dirty="0" smtClean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cap="none" dirty="0" smtClean="0">
                <a:effectLst/>
                <a:latin typeface="+mj-lt"/>
              </a:rPr>
              <a:t>This </a:t>
            </a:r>
            <a:r>
              <a:rPr lang="en-US" altLang="en-US" cap="none" dirty="0">
                <a:effectLst/>
                <a:latin typeface="+mj-lt"/>
              </a:rPr>
              <a:t>defines the upper threshold above which a value is considered an outlier.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cap="none" dirty="0">
                <a:effectLst/>
                <a:latin typeface="+mj-lt"/>
              </a:rPr>
              <a:t>The code filters rows from the dataset where 'Closing Value' is either less than </a:t>
            </a:r>
            <a:r>
              <a:rPr lang="en-US" altLang="en-US" cap="none" dirty="0" smtClean="0">
                <a:effectLst/>
                <a:latin typeface="+mj-lt"/>
              </a:rPr>
              <a:t>lower bound </a:t>
            </a:r>
            <a:r>
              <a:rPr lang="en-US" altLang="en-US" cap="none" dirty="0">
                <a:effectLst/>
                <a:latin typeface="+mj-lt"/>
              </a:rPr>
              <a:t>or </a:t>
            </a:r>
            <a:endParaRPr lang="en-US" altLang="en-US" cap="none" dirty="0" smtClean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cap="none" dirty="0" smtClean="0">
                <a:effectLst/>
                <a:latin typeface="+mj-lt"/>
              </a:rPr>
              <a:t>greater </a:t>
            </a:r>
            <a:r>
              <a:rPr lang="en-US" altLang="en-US" cap="none" dirty="0">
                <a:effectLst/>
                <a:latin typeface="+mj-lt"/>
              </a:rPr>
              <a:t>than </a:t>
            </a:r>
            <a:r>
              <a:rPr lang="en-US" altLang="en-US" cap="none" dirty="0" smtClean="0">
                <a:effectLst/>
                <a:latin typeface="+mj-lt"/>
              </a:rPr>
              <a:t>upper bound.</a:t>
            </a:r>
            <a:endParaRPr lang="en-US" altLang="en-US" cap="none" dirty="0">
              <a:effectLst/>
              <a:latin typeface="+mj-lt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cap="none" dirty="0"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Q3</a:t>
            </a: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is the value below which 75% of the data fall.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741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743" y="143029"/>
            <a:ext cx="10364451" cy="670787"/>
          </a:xfrm>
        </p:spPr>
        <p:txBody>
          <a:bodyPr/>
          <a:lstStyle/>
          <a:p>
            <a:r>
              <a:rPr lang="en-US" cap="none" dirty="0" smtClean="0"/>
              <a:t>Number of outliers detected</a:t>
            </a:r>
            <a:endParaRPr lang="en-IN" cap="none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9" t="46944" r="12099" b="8375"/>
          <a:stretch/>
        </p:blipFill>
        <p:spPr>
          <a:xfrm>
            <a:off x="530352" y="1042416"/>
            <a:ext cx="11356848" cy="5020056"/>
          </a:xfrm>
        </p:spPr>
      </p:pic>
    </p:spTree>
    <p:extLst>
      <p:ext uri="{BB962C8B-B14F-4D97-AF65-F5344CB8AC3E}">
        <p14:creationId xmlns:p14="http://schemas.microsoft.com/office/powerpoint/2010/main" val="3509128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575" y="88165"/>
            <a:ext cx="10364451" cy="634211"/>
          </a:xfrm>
        </p:spPr>
        <p:txBody>
          <a:bodyPr>
            <a:noAutofit/>
          </a:bodyPr>
          <a:lstStyle/>
          <a:p>
            <a:r>
              <a:rPr lang="en-US" sz="4000" cap="none" dirty="0" smtClean="0"/>
              <a:t>Visual representation of outliers</a:t>
            </a:r>
            <a:endParaRPr lang="en-IN" sz="4000" cap="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99" y="924289"/>
            <a:ext cx="5572647" cy="679994"/>
          </a:xfrm>
        </p:spPr>
        <p:txBody>
          <a:bodyPr/>
          <a:lstStyle/>
          <a:p>
            <a:pPr algn="ctr"/>
            <a:r>
              <a:rPr lang="en-US" sz="2400" cap="none" dirty="0" err="1" smtClean="0"/>
              <a:t>Boxsplot</a:t>
            </a:r>
            <a:r>
              <a:rPr lang="en-US" sz="2400" cap="none" dirty="0" smtClean="0"/>
              <a:t> showing outliers</a:t>
            </a:r>
            <a:endParaRPr lang="en-IN" sz="2400" cap="none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89" t="16459" r="13051" b="7119"/>
          <a:stretch/>
        </p:blipFill>
        <p:spPr>
          <a:xfrm>
            <a:off x="206360" y="1977835"/>
            <a:ext cx="5572647" cy="409029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2873" y="924289"/>
            <a:ext cx="4881804" cy="679994"/>
          </a:xfrm>
        </p:spPr>
        <p:txBody>
          <a:bodyPr/>
          <a:lstStyle/>
          <a:p>
            <a:pPr algn="ctr"/>
            <a:r>
              <a:rPr lang="en-US" sz="2400" cap="none" dirty="0" smtClean="0"/>
              <a:t>Boxplot after cleaning the outlier</a:t>
            </a:r>
            <a:endParaRPr lang="en-IN" sz="2400" cap="none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36288" y="1427074"/>
            <a:ext cx="4014975" cy="5116498"/>
          </a:xfrm>
        </p:spPr>
      </p:pic>
    </p:spTree>
    <p:extLst>
      <p:ext uri="{BB962C8B-B14F-4D97-AF65-F5344CB8AC3E}">
        <p14:creationId xmlns:p14="http://schemas.microsoft.com/office/powerpoint/2010/main" val="57656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183" y="344197"/>
            <a:ext cx="10364451" cy="542771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Feature Engineering</a:t>
            </a:r>
            <a:r>
              <a:rPr lang="en-IN" dirty="0"/>
              <a:t>: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4087" y="912970"/>
            <a:ext cx="10363826" cy="2799493"/>
          </a:xfrm>
        </p:spPr>
        <p:txBody>
          <a:bodyPr>
            <a:norm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dirty="0" smtClean="0">
                <a:latin typeface="+mj-lt"/>
              </a:rPr>
              <a:t>Time Feature :</a:t>
            </a:r>
            <a:r>
              <a:rPr lang="en-US" altLang="en-US" cap="none" dirty="0" smtClean="0">
                <a:effectLst/>
                <a:latin typeface="+mj-lt"/>
              </a:rPr>
              <a:t>features such as </a:t>
            </a:r>
            <a:r>
              <a:rPr lang="en-US" altLang="en-US" b="1" cap="none" dirty="0" smtClean="0">
                <a:effectLst/>
                <a:latin typeface="+mj-lt"/>
              </a:rPr>
              <a:t>Month</a:t>
            </a:r>
            <a:r>
              <a:rPr lang="en-US" altLang="en-US" cap="none" dirty="0" smtClean="0">
                <a:effectLst/>
                <a:latin typeface="+mj-lt"/>
              </a:rPr>
              <a:t>, </a:t>
            </a:r>
            <a:r>
              <a:rPr lang="en-US" altLang="en-US" b="1" cap="none" dirty="0" smtClean="0">
                <a:effectLst/>
                <a:latin typeface="+mj-lt"/>
              </a:rPr>
              <a:t>Year</a:t>
            </a:r>
            <a:r>
              <a:rPr lang="en-US" altLang="en-US" cap="none" dirty="0" smtClean="0">
                <a:effectLst/>
                <a:latin typeface="+mj-lt"/>
              </a:rPr>
              <a:t>, or </a:t>
            </a:r>
            <a:r>
              <a:rPr lang="en-US" altLang="en-US" b="1" cap="none" dirty="0" smtClean="0">
                <a:effectLst/>
                <a:latin typeface="+mj-lt"/>
              </a:rPr>
              <a:t>Day of the Week</a:t>
            </a:r>
            <a:r>
              <a:rPr lang="en-US" altLang="en-US" cap="none" dirty="0" smtClean="0">
                <a:effectLst/>
                <a:latin typeface="+mj-lt"/>
              </a:rPr>
              <a:t> were extracted from the Date column to capture seasonal or cyclical patterns.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cap="none" dirty="0" smtClean="0">
              <a:effectLst/>
              <a:latin typeface="+mj-lt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cap="none" dirty="0" smtClean="0">
                <a:effectLst/>
                <a:latin typeface="+mj-lt"/>
              </a:rPr>
              <a:t>These new features can help the model better understand temporal relationships in the data, which is especially useful for time series forecasting.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cap="none" dirty="0"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features such as </a:t>
            </a:r>
            <a:r>
              <a:rPr kumimoji="0" lang="en-US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Month</a:t>
            </a: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Year</a:t>
            </a: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or </a:t>
            </a:r>
            <a:r>
              <a:rPr kumimoji="0" lang="en-US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Day of the Week</a:t>
            </a: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were extracted from the </a:t>
            </a:r>
            <a:r>
              <a:rPr kumimoji="0" lang="en-US" altLang="en-U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Date</a:t>
            </a: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column to capture seasonal or cyclical patterns.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4" t="52849" r="12818" b="6585"/>
          <a:stretch/>
        </p:blipFill>
        <p:spPr>
          <a:xfrm>
            <a:off x="502920" y="2825496"/>
            <a:ext cx="9601200" cy="384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13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215" y="700813"/>
            <a:ext cx="10364451" cy="670787"/>
          </a:xfrm>
        </p:spPr>
        <p:txBody>
          <a:bodyPr>
            <a:normAutofit fontScale="90000"/>
          </a:bodyPr>
          <a:lstStyle/>
          <a:p>
            <a:r>
              <a:rPr lang="en-US" b="1" cap="none" dirty="0" smtClean="0"/>
              <a:t>Autocorrelation function (ACF)</a:t>
            </a:r>
            <a:r>
              <a:rPr lang="en-US" cap="none" dirty="0" smtClean="0"/>
              <a:t> and </a:t>
            </a:r>
            <a:r>
              <a:rPr lang="en-US" b="1" cap="none" dirty="0" smtClean="0"/>
              <a:t>partial autocorrelation function (PACF)</a:t>
            </a:r>
            <a:r>
              <a:rPr lang="en-US" cap="none" dirty="0" smtClean="0"/>
              <a:t>  </a:t>
            </a:r>
            <a:endParaRPr lang="en-IN" cap="none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538870" y="1286863"/>
            <a:ext cx="11631389" cy="3847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cap="none" dirty="0"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Plot_acf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data_diff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ax=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plt.Gca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()):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plots the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autocorrelation function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of the differenced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acf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helps determine how the observations are correlated with previous lags, providing insight into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 (moving average)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component.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cap="none" dirty="0" smtClean="0">
              <a:effectLst/>
              <a:latin typeface="+mj-lt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cap="none" dirty="0">
              <a:effectLst/>
              <a:latin typeface="+mj-lt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cap="none" dirty="0" err="1" smtClean="0">
                <a:effectLst/>
                <a:latin typeface="+mj-lt"/>
              </a:rPr>
              <a:t>P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lot_pacf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data_diff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ax=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plt.Gca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()):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plots the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partial autocorrelation function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of the differenced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pacf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helps determine the relationship of each lag with the current value, excluding the effects of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intermediate lags. It is useful for identifying the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AR (auto-regressive)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component.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2745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26" y="73152"/>
            <a:ext cx="10364451" cy="649224"/>
          </a:xfrm>
        </p:spPr>
        <p:txBody>
          <a:bodyPr/>
          <a:lstStyle/>
          <a:p>
            <a:r>
              <a:rPr lang="en-US" dirty="0" smtClean="0"/>
              <a:t>ACF </a:t>
            </a:r>
            <a:r>
              <a:rPr lang="en-US" cap="none" dirty="0" smtClean="0"/>
              <a:t>and</a:t>
            </a:r>
            <a:r>
              <a:rPr lang="en-US" dirty="0" smtClean="0"/>
              <a:t> PACF </a:t>
            </a:r>
            <a:r>
              <a:rPr lang="en-US" cap="none" dirty="0" smtClean="0"/>
              <a:t>plots</a:t>
            </a:r>
            <a:endParaRPr lang="en-IN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09" t="17135" r="16300" b="4890"/>
          <a:stretch/>
        </p:blipFill>
        <p:spPr>
          <a:xfrm>
            <a:off x="731520" y="832104"/>
            <a:ext cx="9409176" cy="5769864"/>
          </a:xfrm>
        </p:spPr>
      </p:pic>
    </p:spTree>
    <p:extLst>
      <p:ext uri="{BB962C8B-B14F-4D97-AF65-F5344CB8AC3E}">
        <p14:creationId xmlns:p14="http://schemas.microsoft.com/office/powerpoint/2010/main" val="2725331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8367" y="234469"/>
            <a:ext cx="10364451" cy="524483"/>
          </a:xfrm>
        </p:spPr>
        <p:txBody>
          <a:bodyPr>
            <a:normAutofit fontScale="90000"/>
          </a:bodyPr>
          <a:lstStyle/>
          <a:p>
            <a:r>
              <a:rPr lang="en-US" sz="4000" cap="none" dirty="0" smtClean="0"/>
              <a:t>List of algorithms tried to build a better model</a:t>
            </a:r>
            <a:endParaRPr lang="en-IN" sz="40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1478" y="1123508"/>
            <a:ext cx="10363826" cy="4600636"/>
          </a:xfrm>
        </p:spPr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US" dirty="0" smtClean="0"/>
              <a:t>ARIMA model</a:t>
            </a:r>
          </a:p>
          <a:p>
            <a:pPr marL="457200" indent="-457200">
              <a:buAutoNum type="arabicPeriod"/>
            </a:pPr>
            <a:r>
              <a:rPr lang="en-IN" dirty="0" smtClean="0"/>
              <a:t>Exponential Smoothing model</a:t>
            </a:r>
          </a:p>
          <a:p>
            <a:pPr marL="457200" indent="-457200">
              <a:buAutoNum type="arabicPeriod"/>
            </a:pPr>
            <a:r>
              <a:rPr lang="en-IN" dirty="0"/>
              <a:t>linear </a:t>
            </a:r>
            <a:r>
              <a:rPr lang="en-IN" dirty="0" smtClean="0"/>
              <a:t>model</a:t>
            </a:r>
          </a:p>
          <a:p>
            <a:pPr marL="457200" indent="-457200">
              <a:buAutoNum type="arabicPeriod"/>
            </a:pPr>
            <a:r>
              <a:rPr lang="en-US" altLang="en-US" cap="none" dirty="0">
                <a:effectLst/>
                <a:latin typeface="var(--jp-code-font-family)"/>
              </a:rPr>
              <a:t>Exponential </a:t>
            </a:r>
            <a:r>
              <a:rPr lang="en-US" altLang="en-US" cap="none" dirty="0" smtClean="0">
                <a:effectLst/>
                <a:latin typeface="var(--jp-code-font-family)"/>
              </a:rPr>
              <a:t>Model</a:t>
            </a:r>
          </a:p>
          <a:p>
            <a:pPr marL="457200" indent="-457200">
              <a:buAutoNum type="arabicPeriod"/>
            </a:pPr>
            <a:r>
              <a:rPr lang="en-IN" dirty="0"/>
              <a:t>quadratic </a:t>
            </a:r>
            <a:r>
              <a:rPr lang="en-IN" dirty="0" smtClean="0"/>
              <a:t>model</a:t>
            </a:r>
          </a:p>
          <a:p>
            <a:pPr marL="457200" indent="-457200">
              <a:buAutoNum type="arabicPeriod"/>
            </a:pPr>
            <a:r>
              <a:rPr lang="en-IN" dirty="0" smtClean="0"/>
              <a:t>Additive seasonal model</a:t>
            </a:r>
          </a:p>
          <a:p>
            <a:pPr marL="457200" indent="-457200">
              <a:buAutoNum type="arabicPeriod"/>
            </a:pPr>
            <a:r>
              <a:rPr lang="en-IN" dirty="0"/>
              <a:t>(</a:t>
            </a:r>
            <a:r>
              <a:rPr lang="en-IN" dirty="0" smtClean="0"/>
              <a:t>multiplicative seasonal model</a:t>
            </a:r>
          </a:p>
          <a:p>
            <a:pPr marL="457200" indent="-457200">
              <a:buAutoNum type="arabicPeriod"/>
            </a:pPr>
            <a:r>
              <a:rPr lang="en-IN" dirty="0" err="1" smtClean="0"/>
              <a:t>additive_seasonal_quadratic_model</a:t>
            </a:r>
            <a:endParaRPr lang="en-IN" dirty="0" smtClean="0"/>
          </a:p>
          <a:p>
            <a:pPr marL="457200" indent="-457200">
              <a:buAutoNum type="arabicPeriod"/>
            </a:pPr>
            <a:r>
              <a:rPr lang="en-IN" dirty="0" err="1" smtClean="0"/>
              <a:t>multiplicative_additive_seasonal_model</a:t>
            </a:r>
            <a:endParaRPr lang="en-IN" dirty="0" smtClean="0"/>
          </a:p>
          <a:p>
            <a:pPr marL="457200" indent="-457200">
              <a:buAutoNum type="arabicPeriod"/>
            </a:pPr>
            <a:r>
              <a:rPr lang="en-IN" dirty="0"/>
              <a:t>Prophet model</a:t>
            </a:r>
          </a:p>
        </p:txBody>
      </p:sp>
    </p:spTree>
    <p:extLst>
      <p:ext uri="{BB962C8B-B14F-4D97-AF65-F5344CB8AC3E}">
        <p14:creationId xmlns:p14="http://schemas.microsoft.com/office/powerpoint/2010/main" val="195030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804" y="127628"/>
            <a:ext cx="10364451" cy="634211"/>
          </a:xfrm>
        </p:spPr>
        <p:txBody>
          <a:bodyPr/>
          <a:lstStyle/>
          <a:p>
            <a:r>
              <a:rPr lang="en-US" dirty="0" smtClean="0"/>
              <a:t>List of contents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174283" y="1079474"/>
            <a:ext cx="895149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Significance of the oil in the global economy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Why there is a need for accurate forecasting ?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IN" sz="1600" dirty="0" smtClean="0"/>
              <a:t>Methodology overview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dirty="0" smtClean="0"/>
              <a:t>Data overview and preprocessing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Data set info and statistical summaries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Exploratory data analysis(</a:t>
            </a:r>
            <a:r>
              <a:rPr lang="en-US" sz="1600" dirty="0" err="1" smtClean="0"/>
              <a:t>eda</a:t>
            </a:r>
            <a:r>
              <a:rPr lang="en-US" sz="1600" dirty="0" smtClean="0"/>
              <a:t>)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Preprocessing steps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Detection and removal of outliers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Visual representation of outliers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IN" sz="1600" b="1" dirty="0" smtClean="0"/>
              <a:t>Feature engineering</a:t>
            </a:r>
            <a:r>
              <a:rPr lang="en-IN" sz="1600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dirty="0" smtClean="0"/>
              <a:t>Autocorrelation function (ACF)</a:t>
            </a:r>
            <a:r>
              <a:rPr lang="en-US" sz="1600" dirty="0" smtClean="0"/>
              <a:t> and </a:t>
            </a:r>
            <a:r>
              <a:rPr lang="en-US" sz="1600" b="1" dirty="0" smtClean="0"/>
              <a:t>partial autocorrelation function (PACF)</a:t>
            </a:r>
            <a:r>
              <a:rPr lang="en-US" sz="1600" dirty="0" smtClean="0"/>
              <a:t>  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ACF and PACF plots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List of algorithms tried to build a better model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RMSE values of different models performed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IN" sz="1600" b="1" dirty="0" smtClean="0"/>
              <a:t>Model building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Observed evaluation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Model deployment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Running app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Conclusion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Conclusion</a:t>
            </a:r>
            <a:endParaRPr lang="en-IN" sz="1600" dirty="0" smtClean="0"/>
          </a:p>
          <a:p>
            <a:pPr marL="342900" indent="-342900">
              <a:buFont typeface="+mj-lt"/>
              <a:buAutoNum type="arabicPeriod"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633714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702" y="82297"/>
            <a:ext cx="10364451" cy="704088"/>
          </a:xfrm>
        </p:spPr>
        <p:txBody>
          <a:bodyPr/>
          <a:lstStyle/>
          <a:p>
            <a:r>
              <a:rPr lang="en-US" cap="none" dirty="0" smtClean="0"/>
              <a:t>RMSE values of different models performed</a:t>
            </a:r>
            <a:endParaRPr lang="en-IN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0" t="16862" r="7591" b="8367"/>
          <a:stretch/>
        </p:blipFill>
        <p:spPr>
          <a:xfrm>
            <a:off x="384048" y="868680"/>
            <a:ext cx="10917936" cy="5733288"/>
          </a:xfrm>
        </p:spPr>
      </p:pic>
    </p:spTree>
    <p:extLst>
      <p:ext uri="{BB962C8B-B14F-4D97-AF65-F5344CB8AC3E}">
        <p14:creationId xmlns:p14="http://schemas.microsoft.com/office/powerpoint/2010/main" val="170396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Model </a:t>
            </a:r>
            <a:r>
              <a:rPr lang="en-IN" b="1" dirty="0"/>
              <a:t>Building</a:t>
            </a:r>
            <a:br>
              <a:rPr lang="en-IN" b="1" dirty="0"/>
            </a:br>
            <a:endParaRPr lang="en-IN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419998" y="2288097"/>
            <a:ext cx="11576824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400" b="1" cap="none" dirty="0">
                <a:effectLst/>
                <a:latin typeface="Arial" panose="020B0604020202020204" pitchFamily="34" charset="0"/>
              </a:rPr>
              <a:t>Model Choice</a:t>
            </a:r>
            <a:r>
              <a:rPr lang="en-US" altLang="en-US" sz="2400" cap="none" dirty="0">
                <a:effectLst/>
                <a:latin typeface="Arial" panose="020B0604020202020204" pitchFamily="34" charset="0"/>
              </a:rPr>
              <a:t>: Introduction to the Prophet model.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400" b="1" cap="none" dirty="0" smtClean="0"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400" b="1" cap="none" dirty="0" smtClean="0">
                <a:effectLst/>
                <a:latin typeface="Arial" panose="020B0604020202020204" pitchFamily="34" charset="0"/>
              </a:rPr>
              <a:t>Why </a:t>
            </a:r>
            <a:r>
              <a:rPr lang="en-US" altLang="en-US" sz="2400" b="1" cap="none" dirty="0">
                <a:effectLst/>
                <a:latin typeface="Arial" panose="020B0604020202020204" pitchFamily="34" charset="0"/>
              </a:rPr>
              <a:t>Prophet?</a:t>
            </a:r>
            <a:r>
              <a:rPr lang="en-US" altLang="en-US" sz="2400" cap="none" dirty="0">
                <a:effectLst/>
                <a:latin typeface="Arial" panose="020B0604020202020204" pitchFamily="34" charset="0"/>
              </a:rPr>
              <a:t>: Benefits like handling trends, seasonality, and missing data well.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2400" b="1" cap="none" dirty="0" smtClean="0"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Prophet Model Overview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Describe the Facebook Prophet model,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cap="none" dirty="0" smtClean="0">
                <a:effectLst/>
                <a:latin typeface="Arial" panose="020B0604020202020204" pitchFamily="34" charset="0"/>
              </a:rPr>
              <a:t>It </a:t>
            </a:r>
            <a:r>
              <a:rPr lang="en-US" altLang="en-US" sz="2400" cap="none" dirty="0">
                <a:effectLst/>
                <a:latin typeface="Arial" panose="020B0604020202020204" pitchFamily="34" charset="0"/>
              </a:rPr>
              <a:t>i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 suitable for time series forecasting (e.g., handling seasonality, trends, holidays).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028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161317"/>
            <a:ext cx="10364451" cy="625067"/>
          </a:xfrm>
        </p:spPr>
        <p:txBody>
          <a:bodyPr/>
          <a:lstStyle/>
          <a:p>
            <a:r>
              <a:rPr lang="en-US" dirty="0" smtClean="0"/>
              <a:t>The Prophet Model</a:t>
            </a:r>
            <a:endParaRPr lang="en-IN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127134" y="977635"/>
            <a:ext cx="11935383" cy="5709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cap="none" dirty="0">
              <a:effectLst/>
              <a:latin typeface="+mj-lt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prophet model is trained using the historical data, with yearly and weekly seasonality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Enabled to capture recurring patterns.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 future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dataframe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generated, extending the timeline for 30 days into the future.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b="1" cap="none" dirty="0" smtClean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b="1" cap="none" dirty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b="1" cap="none" dirty="0" smtClean="0">
                <a:effectLst/>
                <a:latin typeface="+mj-lt"/>
              </a:rPr>
              <a:t>Explanation of the steps: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cap="none" dirty="0" smtClean="0">
                <a:effectLst/>
                <a:latin typeface="+mj-lt"/>
              </a:rPr>
              <a:t>Data preparation</a:t>
            </a:r>
            <a:r>
              <a:rPr lang="en-US" altLang="en-US" cap="none" dirty="0" smtClean="0">
                <a:effectLst/>
                <a:latin typeface="+mj-lt"/>
              </a:rPr>
              <a:t>: we load and clean the data, renaming columns to fit prophet's expected format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cap="none" dirty="0" smtClean="0">
                <a:effectLst/>
                <a:latin typeface="+mj-lt"/>
              </a:rPr>
              <a:t>(ds for dates, y for values).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b="1" cap="none" dirty="0" smtClean="0"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cap="none" dirty="0" smtClean="0">
                <a:effectLst/>
                <a:latin typeface="+mj-lt"/>
              </a:rPr>
              <a:t>Train-test split</a:t>
            </a:r>
            <a:r>
              <a:rPr lang="en-US" altLang="en-US" cap="none" dirty="0" smtClean="0">
                <a:effectLst/>
                <a:latin typeface="+mj-lt"/>
              </a:rPr>
              <a:t>: we split the data, reserving the last 30 data points for testing.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cap="none" dirty="0" smtClean="0">
                <a:effectLst/>
                <a:latin typeface="+mj-lt"/>
              </a:rPr>
              <a:t>Prophet model training</a:t>
            </a:r>
            <a:r>
              <a:rPr lang="en-US" altLang="en-US" cap="none" dirty="0" smtClean="0">
                <a:effectLst/>
                <a:latin typeface="+mj-lt"/>
              </a:rPr>
              <a:t>: we train the prophet model using the training set.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cap="none" dirty="0" smtClean="0">
                <a:effectLst/>
                <a:latin typeface="+mj-lt"/>
              </a:rPr>
              <a:t>Prediction</a:t>
            </a:r>
            <a:r>
              <a:rPr lang="en-US" altLang="en-US" cap="none" dirty="0" smtClean="0">
                <a:effectLst/>
                <a:latin typeface="+mj-lt"/>
              </a:rPr>
              <a:t>: we use the trained model to predict the values for the next 30 days (the test set).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cap="none" dirty="0" smtClean="0">
                <a:effectLst/>
                <a:latin typeface="+mj-lt"/>
              </a:rPr>
              <a:t>Comparison</a:t>
            </a:r>
            <a:r>
              <a:rPr lang="en-US" altLang="en-US" cap="none" dirty="0" smtClean="0">
                <a:effectLst/>
                <a:latin typeface="+mj-lt"/>
              </a:rPr>
              <a:t>: we compare the actual test values with the predicted values.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cap="none" dirty="0" err="1" smtClean="0">
                <a:effectLst/>
                <a:latin typeface="+mj-lt"/>
              </a:rPr>
              <a:t>Rmse</a:t>
            </a:r>
            <a:r>
              <a:rPr lang="en-US" altLang="en-US" b="1" cap="none" dirty="0" smtClean="0">
                <a:effectLst/>
                <a:latin typeface="+mj-lt"/>
              </a:rPr>
              <a:t> calculation</a:t>
            </a:r>
            <a:r>
              <a:rPr lang="en-US" altLang="en-US" cap="none" dirty="0" smtClean="0">
                <a:effectLst/>
                <a:latin typeface="+mj-lt"/>
              </a:rPr>
              <a:t>: finally, we calculate the </a:t>
            </a:r>
            <a:r>
              <a:rPr lang="en-US" altLang="en-US" cap="none" dirty="0" err="1" smtClean="0">
                <a:effectLst/>
                <a:latin typeface="+mj-lt"/>
              </a:rPr>
              <a:t>rmse</a:t>
            </a:r>
            <a:r>
              <a:rPr lang="en-US" altLang="en-US" cap="none" dirty="0" smtClean="0">
                <a:effectLst/>
                <a:latin typeface="+mj-lt"/>
              </a:rPr>
              <a:t> using </a:t>
            </a:r>
            <a:r>
              <a:rPr lang="en-US" altLang="en-US" cap="none" dirty="0" err="1" smtClean="0">
                <a:effectLst/>
                <a:latin typeface="+mj-lt"/>
              </a:rPr>
              <a:t>mean_squared_error</a:t>
            </a:r>
            <a:r>
              <a:rPr lang="en-US" altLang="en-US" cap="none" dirty="0" smtClean="0">
                <a:effectLst/>
                <a:latin typeface="+mj-lt"/>
              </a:rPr>
              <a:t> from </a:t>
            </a:r>
            <a:r>
              <a:rPr lang="en-US" altLang="en-US" cap="none" dirty="0" err="1" smtClean="0">
                <a:effectLst/>
                <a:latin typeface="+mj-lt"/>
              </a:rPr>
              <a:t>sklearn</a:t>
            </a:r>
            <a:r>
              <a:rPr lang="en-US" altLang="en-US" cap="none" dirty="0" smtClean="0">
                <a:effectLst/>
                <a:latin typeface="+mj-lt"/>
              </a:rPr>
              <a:t> and take the square root.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sz="900" b="1" cap="none" dirty="0"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800" cap="none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50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447" y="133885"/>
            <a:ext cx="10364451" cy="524483"/>
          </a:xfrm>
        </p:spPr>
        <p:txBody>
          <a:bodyPr>
            <a:normAutofit fontScale="90000"/>
          </a:bodyPr>
          <a:lstStyle/>
          <a:p>
            <a:r>
              <a:rPr lang="en-US" sz="4000" cap="none" dirty="0" smtClean="0"/>
              <a:t>Code as </a:t>
            </a:r>
            <a:r>
              <a:rPr lang="en-US" sz="4400" cap="none" dirty="0" smtClean="0"/>
              <a:t>follows</a:t>
            </a:r>
            <a:endParaRPr lang="en-IN" sz="4400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4" t="28481" r="4043" b="11182"/>
          <a:stretch/>
        </p:blipFill>
        <p:spPr>
          <a:xfrm>
            <a:off x="146304" y="1005840"/>
            <a:ext cx="12045696" cy="5596128"/>
          </a:xfrm>
        </p:spPr>
      </p:pic>
    </p:spTree>
    <p:extLst>
      <p:ext uri="{BB962C8B-B14F-4D97-AF65-F5344CB8AC3E}">
        <p14:creationId xmlns:p14="http://schemas.microsoft.com/office/powerpoint/2010/main" val="182342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26500" y="265176"/>
            <a:ext cx="8689976" cy="786384"/>
          </a:xfrm>
        </p:spPr>
        <p:txBody>
          <a:bodyPr/>
          <a:lstStyle/>
          <a:p>
            <a:r>
              <a:rPr lang="en-US" dirty="0" smtClean="0"/>
              <a:t>Observed Evaluation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905256"/>
            <a:ext cx="11969496" cy="3895344"/>
          </a:xfrm>
        </p:spPr>
        <p:txBody>
          <a:bodyPr>
            <a:noAutofit/>
          </a:bodyPr>
          <a:lstStyle/>
          <a:p>
            <a:r>
              <a:rPr lang="en-US" sz="3200" u="sng" cap="none" dirty="0" smtClean="0">
                <a:solidFill>
                  <a:schemeClr val="tx1"/>
                </a:solidFill>
                <a:latin typeface="+mj-lt"/>
              </a:rPr>
              <a:t>RMSE</a:t>
            </a:r>
            <a:r>
              <a:rPr lang="en-US" sz="3200" cap="none" dirty="0" smtClean="0">
                <a:latin typeface="+mj-lt"/>
              </a:rPr>
              <a:t> </a:t>
            </a:r>
            <a:r>
              <a:rPr lang="en-US" sz="2400" cap="none" dirty="0" smtClean="0">
                <a:latin typeface="+mj-lt"/>
              </a:rPr>
              <a:t>                                     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cap="none" dirty="0" smtClean="0">
                <a:solidFill>
                  <a:schemeClr val="tx1"/>
                </a:solidFill>
                <a:latin typeface="+mj-lt"/>
              </a:rPr>
              <a:t>Explanation of RMSE</a:t>
            </a:r>
            <a:r>
              <a:rPr lang="en-US" sz="2400" cap="none" dirty="0" smtClean="0">
                <a:solidFill>
                  <a:schemeClr val="tx1"/>
                </a:solidFill>
                <a:latin typeface="+mj-lt"/>
              </a:rPr>
              <a:t>RMSE is a standard way to measure the error of a model in predicting quantitative data. It gives the error in the same units as the original data. Lower RMSE indicates better model performance.</a:t>
            </a:r>
          </a:p>
          <a:p>
            <a:pPr marL="342900" lvl="0" indent="-34290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400" cap="none" dirty="0" err="1" smtClean="0">
                <a:solidFill>
                  <a:schemeClr val="tx1"/>
                </a:solidFill>
                <a:effectLst/>
                <a:latin typeface="+mj-lt"/>
              </a:rPr>
              <a:t>Rmse</a:t>
            </a:r>
            <a:r>
              <a:rPr lang="en-US" altLang="en-US" sz="2400" cap="none" dirty="0" smtClean="0">
                <a:solidFill>
                  <a:schemeClr val="tx1"/>
                </a:solidFill>
                <a:effectLst/>
                <a:latin typeface="+mj-lt"/>
              </a:rPr>
              <a:t> output: The RMSE value will indicate the average deviation of the predicted oil prices from the actual prices. Lower RMSE values indicate better accuracy of the model.</a:t>
            </a:r>
          </a:p>
          <a:p>
            <a:endParaRPr lang="en-US" sz="2400" cap="none" dirty="0" smtClean="0">
              <a:latin typeface="+mj-lt"/>
            </a:endParaRPr>
          </a:p>
          <a:p>
            <a:endParaRPr lang="en-IN" sz="2400" cap="none" dirty="0">
              <a:latin typeface="+mj-lt"/>
            </a:endParaRP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0" t="58787" r="1733" b="4896"/>
          <a:stretch/>
        </p:blipFill>
        <p:spPr>
          <a:xfrm>
            <a:off x="374904" y="3867912"/>
            <a:ext cx="11750040" cy="280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5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071" y="252757"/>
            <a:ext cx="10364451" cy="34160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Observed Evaluation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2" t="19266" r="12547" b="6765"/>
          <a:stretch/>
        </p:blipFill>
        <p:spPr>
          <a:xfrm>
            <a:off x="173736" y="841248"/>
            <a:ext cx="6038088" cy="601675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8" t="12122" r="28253" b="6424"/>
          <a:stretch/>
        </p:blipFill>
        <p:spPr>
          <a:xfrm>
            <a:off x="6211824" y="850392"/>
            <a:ext cx="5885688" cy="601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90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279" y="161317"/>
            <a:ext cx="10364451" cy="56105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Forecast  components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374279" y="1009896"/>
            <a:ext cx="7598664" cy="2782879"/>
          </a:xfrm>
        </p:spPr>
        <p:txBody>
          <a:bodyPr>
            <a:normAutofit lnSpcReduction="10000"/>
          </a:bodyPr>
          <a:lstStyle/>
          <a:p>
            <a:r>
              <a:rPr lang="en-US" sz="1800" b="1" cap="none" dirty="0" smtClean="0"/>
              <a:t>Forecast components plot</a:t>
            </a:r>
            <a:r>
              <a:rPr lang="en-US" sz="1800" cap="none" dirty="0" smtClean="0"/>
              <a:t>: </a:t>
            </a:r>
            <a:r>
              <a:rPr lang="en-US" cap="none" dirty="0" smtClean="0"/>
              <a:t>This plot shows different components that contribute to the forecast:</a:t>
            </a:r>
          </a:p>
          <a:p>
            <a:r>
              <a:rPr lang="en-US" sz="1800" b="1" cap="none" dirty="0" smtClean="0"/>
              <a:t>Trend</a:t>
            </a:r>
            <a:r>
              <a:rPr lang="en-US" sz="1800" cap="none" dirty="0" smtClean="0"/>
              <a:t>: represents the overall direction (increase or decrease) of the oil prices over time.</a:t>
            </a:r>
          </a:p>
          <a:p>
            <a:r>
              <a:rPr lang="en-US" sz="1800" b="1" cap="none" dirty="0" smtClean="0"/>
              <a:t>Yearly seasonality</a:t>
            </a:r>
            <a:r>
              <a:rPr lang="en-US" sz="1800" cap="none" dirty="0" smtClean="0"/>
              <a:t>: shows patterns that repeat every year (useful to understand seasonal changes in oil prices)</a:t>
            </a:r>
          </a:p>
          <a:p>
            <a:r>
              <a:rPr lang="en-US" sz="1800" b="1" cap="none" dirty="0" smtClean="0"/>
              <a:t>Weekly seasonality</a:t>
            </a:r>
            <a:r>
              <a:rPr lang="en-US" sz="1800" cap="none" dirty="0" smtClean="0"/>
              <a:t>: shows weekly patterns, if present.</a:t>
            </a:r>
          </a:p>
          <a:p>
            <a:endParaRPr lang="en-IN" sz="1800" cap="non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4" t="11636" r="32241" b="6747"/>
          <a:stretch/>
        </p:blipFill>
        <p:spPr>
          <a:xfrm>
            <a:off x="7050024" y="2240280"/>
            <a:ext cx="5141976" cy="461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033" y="300403"/>
            <a:ext cx="10364451" cy="679931"/>
          </a:xfrm>
        </p:spPr>
        <p:txBody>
          <a:bodyPr/>
          <a:lstStyle/>
          <a:p>
            <a:r>
              <a:rPr lang="en-US" dirty="0" smtClean="0"/>
              <a:t>Model deployment</a:t>
            </a:r>
            <a:endParaRPr lang="en-IN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205499" y="932143"/>
            <a:ext cx="12192000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  <a:r>
              <a:rPr kumimoji="0" lang="en-US" altLang="en-US" sz="28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of deployment</a:t>
            </a: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Train the prophet model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train the model as usual.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Save the model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use </a:t>
            </a:r>
            <a:r>
              <a:rPr kumimoji="0" lang="en-US" altLang="en-US" sz="2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joblib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or pickle to save the trained model to a file.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Load the model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when deploying, load the saved model to make future predictions.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200" b="1" cap="none" dirty="0" smtClean="0">
                <a:effectLst/>
                <a:latin typeface="Arial" panose="020B0604020202020204" pitchFamily="34" charset="0"/>
              </a:rPr>
              <a:t>4.  </a:t>
            </a:r>
            <a:r>
              <a:rPr lang="en-US" altLang="en-US" sz="2200" b="1" cap="none" dirty="0" smtClean="0">
                <a:effectLst/>
                <a:latin typeface="+mj-lt"/>
              </a:rPr>
              <a:t>Saving the model</a:t>
            </a:r>
            <a:r>
              <a:rPr lang="en-US" altLang="en-US" sz="2200" cap="none" dirty="0" smtClean="0">
                <a:effectLst/>
                <a:latin typeface="+mj-lt"/>
              </a:rPr>
              <a:t>: </a:t>
            </a:r>
            <a:r>
              <a:rPr lang="en-US" altLang="en-US" sz="2200" b="1" cap="none" dirty="0" err="1" smtClean="0">
                <a:effectLst/>
                <a:latin typeface="+mj-lt"/>
              </a:rPr>
              <a:t>Joblib.Dump</a:t>
            </a:r>
            <a:r>
              <a:rPr lang="en-US" altLang="en-US" sz="2200" b="1" cap="none" dirty="0" smtClean="0">
                <a:effectLst/>
                <a:latin typeface="+mj-lt"/>
              </a:rPr>
              <a:t>(model, '</a:t>
            </a:r>
            <a:r>
              <a:rPr lang="en-US" altLang="en-US" sz="2200" b="1" cap="none" dirty="0" err="1" smtClean="0">
                <a:effectLst/>
                <a:latin typeface="+mj-lt"/>
              </a:rPr>
              <a:t>prophet_model.Pkl</a:t>
            </a:r>
            <a:r>
              <a:rPr lang="en-US" altLang="en-US" sz="2200" b="1" cap="none" dirty="0" smtClean="0">
                <a:effectLst/>
                <a:latin typeface="+mj-lt"/>
              </a:rPr>
              <a:t>')</a:t>
            </a:r>
            <a:r>
              <a:rPr lang="en-US" altLang="en-US" sz="2200" cap="none" dirty="0" smtClean="0">
                <a:effectLst/>
                <a:latin typeface="+mj-lt"/>
              </a:rPr>
              <a:t>: saves the trained prophet model to a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200" cap="none" dirty="0" smtClean="0">
                <a:effectLst/>
                <a:latin typeface="+mj-lt"/>
              </a:rPr>
              <a:t>file (</a:t>
            </a:r>
            <a:r>
              <a:rPr lang="en-US" altLang="en-US" sz="2200" cap="none" dirty="0" err="1" smtClean="0">
                <a:effectLst/>
                <a:latin typeface="+mj-lt"/>
              </a:rPr>
              <a:t>prophet_model.Pkl</a:t>
            </a:r>
            <a:r>
              <a:rPr lang="en-US" altLang="en-US" sz="2200" cap="none" dirty="0" smtClean="0">
                <a:effectLst/>
                <a:latin typeface="+mj-lt"/>
              </a:rPr>
              <a:t>). This file can be used later for making predictions without needing to retrain the model.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200" b="1" cap="none" dirty="0" smtClean="0">
                <a:effectLst/>
                <a:latin typeface="+mj-lt"/>
              </a:rPr>
              <a:t>5.  Loading the model</a:t>
            </a:r>
            <a:r>
              <a:rPr lang="en-US" altLang="en-US" sz="2200" cap="none" dirty="0" smtClean="0">
                <a:effectLst/>
                <a:latin typeface="+mj-lt"/>
              </a:rPr>
              <a:t>:  </a:t>
            </a:r>
            <a:r>
              <a:rPr lang="en-US" altLang="en-US" sz="2200" b="1" cap="none" dirty="0" err="1" smtClean="0">
                <a:effectLst/>
                <a:latin typeface="+mj-lt"/>
              </a:rPr>
              <a:t>Joblib.Load</a:t>
            </a:r>
            <a:r>
              <a:rPr lang="en-US" altLang="en-US" sz="2200" b="1" cap="none" dirty="0" smtClean="0">
                <a:effectLst/>
                <a:latin typeface="+mj-lt"/>
              </a:rPr>
              <a:t>('</a:t>
            </a:r>
            <a:r>
              <a:rPr lang="en-US" altLang="en-US" sz="2200" b="1" cap="none" dirty="0" err="1" smtClean="0">
                <a:effectLst/>
                <a:latin typeface="+mj-lt"/>
              </a:rPr>
              <a:t>prophet_model.Pkl</a:t>
            </a:r>
            <a:r>
              <a:rPr lang="en-US" altLang="en-US" sz="2200" b="1" cap="none" dirty="0" smtClean="0">
                <a:effectLst/>
                <a:latin typeface="+mj-lt"/>
              </a:rPr>
              <a:t>')</a:t>
            </a:r>
            <a:r>
              <a:rPr lang="en-US" altLang="en-US" sz="2200" cap="none" dirty="0" smtClean="0">
                <a:effectLst/>
                <a:latin typeface="+mj-lt"/>
              </a:rPr>
              <a:t>: loads the saved model into memory, allowing it to be used for predictions.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sz="2200" cap="none" dirty="0" smtClean="0">
                <a:effectLst/>
                <a:latin typeface="+mj-lt"/>
              </a:rPr>
              <a:t>6. </a:t>
            </a:r>
            <a:r>
              <a:rPr lang="en-US" sz="2200" b="1" cap="none" dirty="0" smtClean="0"/>
              <a:t>Create a </a:t>
            </a:r>
            <a:r>
              <a:rPr lang="en-US" sz="2200" b="1" cap="none" dirty="0" err="1" smtClean="0"/>
              <a:t>streamlit</a:t>
            </a:r>
            <a:r>
              <a:rPr lang="en-US" sz="2200" b="1" cap="none" dirty="0" smtClean="0"/>
              <a:t> app</a:t>
            </a:r>
            <a:r>
              <a:rPr lang="en-US" sz="2200" cap="none" dirty="0" smtClean="0"/>
              <a:t>: load the saved model in a </a:t>
            </a:r>
            <a:r>
              <a:rPr lang="en-US" sz="2200" cap="none" dirty="0" err="1" smtClean="0"/>
              <a:t>streamlit</a:t>
            </a:r>
            <a:r>
              <a:rPr lang="en-US" sz="2200" cap="none" dirty="0" smtClean="0"/>
              <a:t> script to provide a user interface for predictions.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200" b="1" cap="none" dirty="0" smtClean="0">
                <a:effectLst/>
                <a:latin typeface="+mj-lt"/>
              </a:rPr>
              <a:t>7.  Save the script</a:t>
            </a:r>
            <a:r>
              <a:rPr lang="en-US" altLang="en-US" sz="2200" cap="none" dirty="0" smtClean="0">
                <a:effectLst/>
                <a:latin typeface="+mj-lt"/>
              </a:rPr>
              <a:t>: save the above code in a python script file, for example, python </a:t>
            </a:r>
            <a:r>
              <a:rPr lang="en-US" altLang="en-US" sz="2200" cap="none" dirty="0" err="1" smtClean="0">
                <a:effectLst/>
                <a:latin typeface="+mj-lt"/>
              </a:rPr>
              <a:t>file.Py</a:t>
            </a:r>
            <a:r>
              <a:rPr lang="en-US" altLang="en-US" sz="2200" cap="none" dirty="0" smtClean="0">
                <a:effectLst/>
                <a:latin typeface="+mj-lt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200" b="1" cap="none" dirty="0" smtClean="0">
                <a:effectLst/>
                <a:latin typeface="+mj-lt"/>
              </a:rPr>
              <a:t>8.  Run the app</a:t>
            </a:r>
            <a:r>
              <a:rPr lang="en-US" altLang="en-US" sz="2200" cap="none" dirty="0" smtClean="0">
                <a:effectLst/>
                <a:latin typeface="+mj-lt"/>
              </a:rPr>
              <a:t>: use the terminal to run the following command: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cap="none" dirty="0" smtClean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sz="2200" cap="none" dirty="0" smtClean="0"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546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3191" y="0"/>
            <a:ext cx="10364451" cy="1018259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Code as follows</a:t>
            </a:r>
            <a:endParaRPr lang="en-IN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3" t="11789" r="15852" b="4361"/>
          <a:stretch/>
        </p:blipFill>
        <p:spPr>
          <a:xfrm>
            <a:off x="1563624" y="899387"/>
            <a:ext cx="9144000" cy="5958613"/>
          </a:xfrm>
        </p:spPr>
      </p:pic>
    </p:spTree>
    <p:extLst>
      <p:ext uri="{BB962C8B-B14F-4D97-AF65-F5344CB8AC3E}">
        <p14:creationId xmlns:p14="http://schemas.microsoft.com/office/powerpoint/2010/main" val="237088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07" y="0"/>
            <a:ext cx="10364451" cy="917675"/>
          </a:xfrm>
        </p:spPr>
        <p:txBody>
          <a:bodyPr/>
          <a:lstStyle/>
          <a:p>
            <a:r>
              <a:rPr lang="en-US" dirty="0" smtClean="0"/>
              <a:t>Running app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" t="6114" r="23211" b="6118"/>
          <a:stretch/>
        </p:blipFill>
        <p:spPr>
          <a:xfrm>
            <a:off x="73743" y="901275"/>
            <a:ext cx="5659545" cy="4548549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8" t="6448" r="23187" b="6068"/>
          <a:stretch/>
        </p:blipFill>
        <p:spPr>
          <a:xfrm>
            <a:off x="5934457" y="917675"/>
            <a:ext cx="5493702" cy="4532149"/>
          </a:xfrm>
        </p:spPr>
      </p:pic>
    </p:spTree>
    <p:extLst>
      <p:ext uri="{BB962C8B-B14F-4D97-AF65-F5344CB8AC3E}">
        <p14:creationId xmlns:p14="http://schemas.microsoft.com/office/powerpoint/2010/main" val="202053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3935" y="406400"/>
            <a:ext cx="10364451" cy="10668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Significance of the oil in the global economy</a:t>
            </a:r>
            <a:endParaRPr lang="en-IN" dirty="0">
              <a:solidFill>
                <a:schemeClr val="bg1"/>
              </a:solidFill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451375779"/>
              </p:ext>
            </p:extLst>
          </p:nvPr>
        </p:nvGraphicFramePr>
        <p:xfrm>
          <a:off x="923935" y="1036320"/>
          <a:ext cx="10576560" cy="622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901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4356" y="1078992"/>
            <a:ext cx="8689976" cy="819910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IN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5448" y="1611005"/>
            <a:ext cx="11791982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Prophet model performed well on the given dataset and was effectively deployed using a user-friendly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ARIMA and Prophet models complement each other, with Prophet being a more intuitive approach for handling seasonality and ARIMA providing fine-grained control through ACF and PACF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combination of data preprocessing, model selection, and deployment using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provided a robust solution for forecasting oil prices.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By deploying the model, stakeholders can use the tool to gain real-time insights and make informed decisions based on predicted oil price trends. </a:t>
            </a:r>
          </a:p>
        </p:txBody>
      </p:sp>
    </p:spTree>
    <p:extLst>
      <p:ext uri="{BB962C8B-B14F-4D97-AF65-F5344CB8AC3E}">
        <p14:creationId xmlns:p14="http://schemas.microsoft.com/office/powerpoint/2010/main" val="381435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695" y="284480"/>
            <a:ext cx="10364451" cy="74168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Why there is a need for Accurate </a:t>
            </a:r>
            <a:r>
              <a:rPr lang="en-US" dirty="0" smtClean="0">
                <a:solidFill>
                  <a:schemeClr val="bg1"/>
                </a:solidFill>
              </a:rPr>
              <a:t>forecasting ?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49600" y="1026160"/>
            <a:ext cx="804672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Decision-Making for Businesses: Accurate oil price predictions enable companies to make informed decisions regarding budgeting, supply chain management, and pricing strategies</a:t>
            </a:r>
            <a:r>
              <a:rPr lang="en-IN" sz="2400" dirty="0" smtClean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1"/>
                </a:solidFill>
              </a:rPr>
              <a:t>Government </a:t>
            </a:r>
            <a:r>
              <a:rPr lang="en-IN" sz="2400" dirty="0">
                <a:solidFill>
                  <a:schemeClr val="bg1"/>
                </a:solidFill>
              </a:rPr>
              <a:t>Planning: Governments rely on forecasts to set policies related to energy subsidies, trade, and strategic reserves</a:t>
            </a:r>
            <a:r>
              <a:rPr lang="en-IN" sz="2400" dirty="0" smtClean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1"/>
                </a:solidFill>
              </a:rPr>
              <a:t>Investment </a:t>
            </a:r>
            <a:r>
              <a:rPr lang="en-IN" sz="2400" dirty="0">
                <a:solidFill>
                  <a:schemeClr val="bg1"/>
                </a:solidFill>
              </a:rPr>
              <a:t>Strategies: Investors in financial markets and energy sectors use forecasts to anticipate trends, manage risks, and maximize returns</a:t>
            </a:r>
            <a:r>
              <a:rPr lang="en-IN" sz="2400" dirty="0" smtClean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1"/>
                </a:solidFill>
              </a:rPr>
              <a:t>Managing </a:t>
            </a:r>
            <a:r>
              <a:rPr lang="en-IN" sz="2400" dirty="0">
                <a:solidFill>
                  <a:schemeClr val="bg1"/>
                </a:solidFill>
              </a:rPr>
              <a:t>Volatility: Accurate forecasting helps mitigate risks associated with sudden oil price fluctuations, stabilizing market responses and reducing economic </a:t>
            </a:r>
            <a:r>
              <a:rPr lang="en-IN" sz="2400" dirty="0"/>
              <a:t>shocks.</a:t>
            </a:r>
          </a:p>
        </p:txBody>
      </p:sp>
    </p:spTree>
    <p:extLst>
      <p:ext uri="{BB962C8B-B14F-4D97-AF65-F5344CB8AC3E}">
        <p14:creationId xmlns:p14="http://schemas.microsoft.com/office/powerpoint/2010/main" val="1421382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6272" y="-100584"/>
            <a:ext cx="6821424" cy="541342"/>
          </a:xfrm>
        </p:spPr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IN" dirty="0"/>
              <a:t>Methodology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-265176" y="1059500"/>
            <a:ext cx="12548616" cy="943035"/>
          </a:xfrm>
        </p:spPr>
        <p:txBody>
          <a:bodyPr>
            <a:noAutofit/>
          </a:bodyPr>
          <a:lstStyle/>
          <a:p>
            <a:pPr marL="914400" lvl="2" indent="0">
              <a:buNone/>
            </a:pPr>
            <a:r>
              <a:rPr lang="en-US" sz="2000" cap="none" dirty="0" smtClean="0"/>
              <a:t>Representation of  the entire methodology from data collection to deployment. The flowchart shows the following flow: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02537087"/>
              </p:ext>
            </p:extLst>
          </p:nvPr>
        </p:nvGraphicFramePr>
        <p:xfrm>
          <a:off x="1682496" y="1531017"/>
          <a:ext cx="8128000" cy="4818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076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615" y="256032"/>
            <a:ext cx="10364451" cy="1033272"/>
          </a:xfrm>
        </p:spPr>
        <p:txBody>
          <a:bodyPr/>
          <a:lstStyle/>
          <a:p>
            <a:r>
              <a:rPr lang="en-US" b="1" dirty="0" smtClean="0"/>
              <a:t>Data </a:t>
            </a:r>
            <a:r>
              <a:rPr lang="en-US" b="1" dirty="0"/>
              <a:t>Overview and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40080" y="1289304"/>
            <a:ext cx="11049000" cy="4663440"/>
          </a:xfrm>
        </p:spPr>
        <p:txBody>
          <a:bodyPr>
            <a:normAutofit fontScale="92500"/>
          </a:bodyPr>
          <a:lstStyle/>
          <a:p>
            <a:endParaRPr lang="en-US" cap="none" dirty="0" smtClean="0"/>
          </a:p>
          <a:p>
            <a:pPr lvl="1"/>
            <a:r>
              <a:rPr lang="en-US" sz="3000" b="1" cap="none" dirty="0" smtClean="0"/>
              <a:t>Dataset description</a:t>
            </a:r>
            <a:r>
              <a:rPr lang="en-US" sz="3000" cap="none" dirty="0" smtClean="0"/>
              <a:t>:</a:t>
            </a:r>
          </a:p>
          <a:p>
            <a:pPr lvl="2"/>
            <a:r>
              <a:rPr lang="en-US" sz="2600" cap="none" dirty="0" smtClean="0"/>
              <a:t>The dataset consists of historical oil prices over a specific period.</a:t>
            </a:r>
          </a:p>
          <a:p>
            <a:pPr lvl="2"/>
            <a:r>
              <a:rPr lang="en-US" sz="2600" b="1" cap="none" dirty="0" smtClean="0"/>
              <a:t>Key columns</a:t>
            </a:r>
            <a:r>
              <a:rPr lang="en-US" sz="2600" cap="none" dirty="0" smtClean="0"/>
              <a:t>: the main features include:</a:t>
            </a:r>
          </a:p>
          <a:p>
            <a:pPr lvl="3"/>
            <a:r>
              <a:rPr lang="en-US" sz="2200" b="1" cap="none" dirty="0" smtClean="0"/>
              <a:t>Date</a:t>
            </a:r>
            <a:r>
              <a:rPr lang="en-US" sz="2200" cap="none" dirty="0" smtClean="0"/>
              <a:t>: represents the date of each record.</a:t>
            </a:r>
          </a:p>
          <a:p>
            <a:pPr lvl="3"/>
            <a:r>
              <a:rPr lang="en-US" sz="2200" b="1" cap="none" dirty="0" smtClean="0"/>
              <a:t>Closing values</a:t>
            </a:r>
            <a:r>
              <a:rPr lang="en-US" sz="2200" cap="none" dirty="0" smtClean="0"/>
              <a:t>: represents the oil price on the corresponding date.</a:t>
            </a:r>
          </a:p>
          <a:p>
            <a:pPr lvl="2"/>
            <a:r>
              <a:rPr lang="en-US" sz="2600" b="1" cap="none" dirty="0" smtClean="0"/>
              <a:t>Time range</a:t>
            </a:r>
            <a:r>
              <a:rPr lang="en-US" sz="2600" cap="none" dirty="0" smtClean="0"/>
              <a:t>: dataset spans from January </a:t>
            </a:r>
            <a:r>
              <a:rPr lang="en-IN" sz="2800" dirty="0" smtClean="0">
                <a:effectLst/>
              </a:rPr>
              <a:t>1986</a:t>
            </a:r>
            <a:r>
              <a:rPr lang="en-IN" sz="2800" dirty="0" smtClean="0"/>
              <a:t> </a:t>
            </a:r>
            <a:r>
              <a:rPr lang="en-US" sz="2600" cap="none" dirty="0" smtClean="0"/>
              <a:t>to July </a:t>
            </a:r>
            <a:r>
              <a:rPr lang="en-IN" sz="2800" dirty="0" smtClean="0">
                <a:effectLst/>
              </a:rPr>
              <a:t>2018</a:t>
            </a:r>
            <a:r>
              <a:rPr lang="en-IN" sz="2800" dirty="0" smtClean="0"/>
              <a:t> </a:t>
            </a:r>
            <a:r>
              <a:rPr lang="en-US" sz="2600" cap="none" dirty="0" smtClean="0"/>
              <a:t>."</a:t>
            </a:r>
          </a:p>
          <a:p>
            <a:pPr lvl="1"/>
            <a:r>
              <a:rPr lang="en-US" sz="3000" b="1" cap="none" dirty="0" smtClean="0"/>
              <a:t>Notes</a:t>
            </a:r>
            <a:r>
              <a:rPr lang="en-US" sz="3000" cap="none" dirty="0" smtClean="0"/>
              <a:t>:</a:t>
            </a:r>
          </a:p>
          <a:p>
            <a:pPr lvl="2"/>
            <a:r>
              <a:rPr lang="en-US" sz="2600" cap="none" dirty="0" smtClean="0"/>
              <a:t>The data will be used to predict future oil prices using time series forecasting.</a:t>
            </a:r>
            <a:endParaRPr lang="en-US" sz="2600" cap="none" dirty="0"/>
          </a:p>
        </p:txBody>
      </p:sp>
    </p:spTree>
    <p:extLst>
      <p:ext uri="{BB962C8B-B14F-4D97-AF65-F5344CB8AC3E}">
        <p14:creationId xmlns:p14="http://schemas.microsoft.com/office/powerpoint/2010/main" val="390547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159" y="298477"/>
            <a:ext cx="10364451" cy="469619"/>
          </a:xfrm>
        </p:spPr>
        <p:txBody>
          <a:bodyPr>
            <a:noAutofit/>
          </a:bodyPr>
          <a:lstStyle/>
          <a:p>
            <a:r>
              <a:rPr lang="en-US" sz="4400" dirty="0" smtClean="0"/>
              <a:t>Given Dataset</a:t>
            </a:r>
            <a:endParaRPr lang="en-IN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4" t="16609" r="112" b="5770"/>
          <a:stretch/>
        </p:blipFill>
        <p:spPr>
          <a:xfrm>
            <a:off x="338328" y="896111"/>
            <a:ext cx="11109960" cy="5721951"/>
          </a:xfrm>
        </p:spPr>
      </p:pic>
    </p:spTree>
    <p:extLst>
      <p:ext uri="{BB962C8B-B14F-4D97-AF65-F5344CB8AC3E}">
        <p14:creationId xmlns:p14="http://schemas.microsoft.com/office/powerpoint/2010/main" val="3054588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079" y="106453"/>
            <a:ext cx="10364451" cy="615923"/>
          </a:xfrm>
        </p:spPr>
        <p:txBody>
          <a:bodyPr/>
          <a:lstStyle/>
          <a:p>
            <a:r>
              <a:rPr lang="en-US" cap="none" dirty="0" smtClean="0"/>
              <a:t>Data set info and statistical summaries</a:t>
            </a:r>
            <a:endParaRPr lang="en-IN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0" t="19735" r="13189" b="8635"/>
          <a:stretch/>
        </p:blipFill>
        <p:spPr>
          <a:xfrm>
            <a:off x="237744" y="950976"/>
            <a:ext cx="11576304" cy="5623560"/>
          </a:xfrm>
        </p:spPr>
      </p:pic>
    </p:spTree>
    <p:extLst>
      <p:ext uri="{BB962C8B-B14F-4D97-AF65-F5344CB8AC3E}">
        <p14:creationId xmlns:p14="http://schemas.microsoft.com/office/powerpoint/2010/main" val="384819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115503"/>
            <a:ext cx="10364451" cy="1232035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Visual elements</a:t>
            </a:r>
            <a:r>
              <a:rPr lang="en-IN" cap="none" dirty="0" smtClean="0"/>
              <a:t/>
            </a:r>
            <a:br>
              <a:rPr lang="en-IN" cap="none" dirty="0" smtClean="0"/>
            </a:br>
            <a:endParaRPr lang="en-IN" cap="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1254487"/>
            <a:ext cx="4873474" cy="679994"/>
          </a:xfrm>
        </p:spPr>
        <p:txBody>
          <a:bodyPr/>
          <a:lstStyle/>
          <a:p>
            <a:r>
              <a:rPr lang="en-US" sz="2400" cap="none" dirty="0" smtClean="0"/>
              <a:t>Line plot of closing value over time</a:t>
            </a:r>
            <a:r>
              <a:rPr lang="en-IN" sz="2400" cap="none" dirty="0" smtClean="0"/>
              <a:t/>
            </a:r>
            <a:br>
              <a:rPr lang="en-IN" sz="2400" cap="none" dirty="0" smtClean="0"/>
            </a:br>
            <a:endParaRPr lang="en-IN" sz="2400" cap="none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0" t="11945" r="10323" b="8665"/>
          <a:stretch/>
        </p:blipFill>
        <p:spPr>
          <a:xfrm>
            <a:off x="0" y="2027532"/>
            <a:ext cx="5714891" cy="4228889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673" y="961016"/>
            <a:ext cx="4881804" cy="679994"/>
          </a:xfrm>
        </p:spPr>
        <p:txBody>
          <a:bodyPr/>
          <a:lstStyle/>
          <a:p>
            <a:r>
              <a:rPr lang="en-US" sz="2400" cap="none" dirty="0" smtClean="0"/>
              <a:t>Distribution plot of closing value</a:t>
            </a:r>
            <a:endParaRPr lang="en-IN" sz="2400" cap="none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57" t="10891" r="13929" b="16393"/>
          <a:stretch/>
        </p:blipFill>
        <p:spPr>
          <a:xfrm>
            <a:off x="5890661" y="2001858"/>
            <a:ext cx="6231379" cy="4254563"/>
          </a:xfrm>
        </p:spPr>
      </p:pic>
    </p:spTree>
    <p:extLst>
      <p:ext uri="{BB962C8B-B14F-4D97-AF65-F5344CB8AC3E}">
        <p14:creationId xmlns:p14="http://schemas.microsoft.com/office/powerpoint/2010/main" val="3075885413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3663</TotalTime>
  <Words>1565</Words>
  <Application>Microsoft Office PowerPoint</Application>
  <PresentationFormat>Widescreen</PresentationFormat>
  <Paragraphs>196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 Unicode MS</vt:lpstr>
      <vt:lpstr>Arial</vt:lpstr>
      <vt:lpstr>Calibri</vt:lpstr>
      <vt:lpstr>Tw Cen MT</vt:lpstr>
      <vt:lpstr>var(--jp-code-font-family)</vt:lpstr>
      <vt:lpstr>Droplet</vt:lpstr>
      <vt:lpstr>Forecasting oil prices using the prophet model </vt:lpstr>
      <vt:lpstr>List of contents</vt:lpstr>
      <vt:lpstr>Significance of the oil in the global economy</vt:lpstr>
      <vt:lpstr>Why there is a need for Accurate forecasting ?</vt:lpstr>
      <vt:lpstr> Methodology Overview</vt:lpstr>
      <vt:lpstr>Data Overview and Preprocessing</vt:lpstr>
      <vt:lpstr>Given Dataset</vt:lpstr>
      <vt:lpstr>Data set info and statistical summaries</vt:lpstr>
      <vt:lpstr>Visual elements </vt:lpstr>
      <vt:lpstr>Exploratory Data Analysis(EDA)</vt:lpstr>
      <vt:lpstr>Preprocessing steps</vt:lpstr>
      <vt:lpstr>Data preprocessing code </vt:lpstr>
      <vt:lpstr>detection and Removal of Outliers </vt:lpstr>
      <vt:lpstr>Number of outliers detected</vt:lpstr>
      <vt:lpstr>Visual representation of outliers</vt:lpstr>
      <vt:lpstr>Feature Engineering: </vt:lpstr>
      <vt:lpstr>Autocorrelation function (ACF) and partial autocorrelation function (PACF)  </vt:lpstr>
      <vt:lpstr>ACF and PACF plots</vt:lpstr>
      <vt:lpstr>List of algorithms tried to build a better model</vt:lpstr>
      <vt:lpstr>RMSE values of different models performed</vt:lpstr>
      <vt:lpstr>Model Building </vt:lpstr>
      <vt:lpstr>The Prophet Model</vt:lpstr>
      <vt:lpstr>Code as follows</vt:lpstr>
      <vt:lpstr>Observed Evaluation</vt:lpstr>
      <vt:lpstr>Observed Evaluation</vt:lpstr>
      <vt:lpstr>Forecast  components</vt:lpstr>
      <vt:lpstr>Model deployment</vt:lpstr>
      <vt:lpstr>Code as follows</vt:lpstr>
      <vt:lpstr>Running app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Forecasting oil prices using the prophet model</dc:title>
  <dc:creator>Microsoft account</dc:creator>
  <cp:lastModifiedBy>Microsoft account</cp:lastModifiedBy>
  <cp:revision>62</cp:revision>
  <dcterms:created xsi:type="dcterms:W3CDTF">2024-10-04T10:12:03Z</dcterms:created>
  <dcterms:modified xsi:type="dcterms:W3CDTF">2024-10-07T10:12:19Z</dcterms:modified>
</cp:coreProperties>
</file>

<file path=docProps/thumbnail.jpeg>
</file>